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04" r:id="rId3"/>
    <p:sldId id="437" r:id="rId4"/>
    <p:sldId id="436" r:id="rId5"/>
    <p:sldId id="371" r:id="rId6"/>
    <p:sldId id="257" r:id="rId7"/>
    <p:sldId id="300" r:id="rId8"/>
    <p:sldId id="302" r:id="rId9"/>
    <p:sldId id="299" r:id="rId10"/>
    <p:sldId id="301" r:id="rId11"/>
    <p:sldId id="258" r:id="rId12"/>
    <p:sldId id="264" r:id="rId13"/>
    <p:sldId id="284" r:id="rId14"/>
    <p:sldId id="259" r:id="rId15"/>
    <p:sldId id="263" r:id="rId16"/>
    <p:sldId id="281" r:id="rId17"/>
    <p:sldId id="331" r:id="rId18"/>
    <p:sldId id="260" r:id="rId19"/>
    <p:sldId id="261" r:id="rId20"/>
    <p:sldId id="266" r:id="rId21"/>
    <p:sldId id="303" r:id="rId22"/>
    <p:sldId id="298" r:id="rId23"/>
    <p:sldId id="262" r:id="rId24"/>
    <p:sldId id="438" r:id="rId25"/>
    <p:sldId id="42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489" autoAdjust="0"/>
  </p:normalViewPr>
  <p:slideViewPr>
    <p:cSldViewPr snapToGrid="0">
      <p:cViewPr varScale="1">
        <p:scale>
          <a:sx n="96" d="100"/>
          <a:sy n="96" d="100"/>
        </p:scale>
        <p:origin x="10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723D30-3D7F-4D73-8F39-47440361AE86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31FAFB2-25D0-4841-B47E-ED253161DD6B}">
      <dgm:prSet/>
      <dgm:spPr/>
      <dgm:t>
        <a:bodyPr/>
        <a:lstStyle/>
        <a:p>
          <a:r>
            <a:rPr lang="en-US" dirty="0"/>
            <a:t>Most balanced = oxycodone</a:t>
          </a:r>
        </a:p>
      </dgm:t>
    </dgm:pt>
    <dgm:pt modelId="{24160CEF-5CAC-4DE7-B956-AD305E7AD062}" type="parTrans" cxnId="{8FA92E1C-2AFE-4295-9C05-8DABC9212E7E}">
      <dgm:prSet/>
      <dgm:spPr/>
      <dgm:t>
        <a:bodyPr/>
        <a:lstStyle/>
        <a:p>
          <a:endParaRPr lang="en-US"/>
        </a:p>
      </dgm:t>
    </dgm:pt>
    <dgm:pt modelId="{7C83E44D-144C-41FB-9C84-7406298D9A1B}" type="sibTrans" cxnId="{8FA92E1C-2AFE-4295-9C05-8DABC9212E7E}">
      <dgm:prSet/>
      <dgm:spPr/>
      <dgm:t>
        <a:bodyPr/>
        <a:lstStyle/>
        <a:p>
          <a:endParaRPr lang="en-US"/>
        </a:p>
      </dgm:t>
    </dgm:pt>
    <dgm:pt modelId="{F0C39D67-24D7-45D1-B1FC-509CF309801F}">
      <dgm:prSet custT="1"/>
      <dgm:spPr/>
      <dgm:t>
        <a:bodyPr/>
        <a:lstStyle/>
        <a:p>
          <a:r>
            <a:rPr lang="en-US" sz="2000" u="sng" dirty="0"/>
            <a:t>Onset</a:t>
          </a:r>
          <a:r>
            <a:rPr lang="en-US" sz="2000" dirty="0"/>
            <a:t>: 15 minutes</a:t>
          </a:r>
        </a:p>
      </dgm:t>
    </dgm:pt>
    <dgm:pt modelId="{CFF645C1-F51D-4389-B3D6-07AFD84BE4EE}" type="parTrans" cxnId="{E18C1A8F-1373-42EE-8162-3E35E2EC272D}">
      <dgm:prSet/>
      <dgm:spPr/>
      <dgm:t>
        <a:bodyPr/>
        <a:lstStyle/>
        <a:p>
          <a:endParaRPr lang="en-US"/>
        </a:p>
      </dgm:t>
    </dgm:pt>
    <dgm:pt modelId="{4FD770FA-5EC3-41E4-97F4-2D40BF5CFE88}" type="sibTrans" cxnId="{E18C1A8F-1373-42EE-8162-3E35E2EC272D}">
      <dgm:prSet/>
      <dgm:spPr/>
      <dgm:t>
        <a:bodyPr/>
        <a:lstStyle/>
        <a:p>
          <a:endParaRPr lang="en-US"/>
        </a:p>
      </dgm:t>
    </dgm:pt>
    <dgm:pt modelId="{7B0E98B3-B853-43B8-AE2B-728AA02C806A}">
      <dgm:prSet custT="1"/>
      <dgm:spPr/>
      <dgm:t>
        <a:bodyPr/>
        <a:lstStyle/>
        <a:p>
          <a:r>
            <a:rPr lang="en-US" sz="2000" u="sng" dirty="0"/>
            <a:t>Peak effect</a:t>
          </a:r>
          <a:r>
            <a:rPr lang="en-US" sz="2000" dirty="0"/>
            <a:t>: 30 – 60 minutes</a:t>
          </a:r>
        </a:p>
      </dgm:t>
    </dgm:pt>
    <dgm:pt modelId="{DE072BCD-ADA4-426E-9B47-D722F1AD5ADE}" type="parTrans" cxnId="{9FB0FFE1-2B40-435C-9E10-5CD06FEE95F6}">
      <dgm:prSet/>
      <dgm:spPr/>
      <dgm:t>
        <a:bodyPr/>
        <a:lstStyle/>
        <a:p>
          <a:endParaRPr lang="en-US"/>
        </a:p>
      </dgm:t>
    </dgm:pt>
    <dgm:pt modelId="{20380F4F-3029-44A1-BCA0-9E2E23CF106C}" type="sibTrans" cxnId="{9FB0FFE1-2B40-435C-9E10-5CD06FEE95F6}">
      <dgm:prSet/>
      <dgm:spPr/>
      <dgm:t>
        <a:bodyPr/>
        <a:lstStyle/>
        <a:p>
          <a:endParaRPr lang="en-US"/>
        </a:p>
      </dgm:t>
    </dgm:pt>
    <dgm:pt modelId="{85C782AB-64A8-4A08-8ED2-8DA24710F358}">
      <dgm:prSet custT="1"/>
      <dgm:spPr/>
      <dgm:t>
        <a:bodyPr/>
        <a:lstStyle/>
        <a:p>
          <a:r>
            <a:rPr lang="en-US" sz="2000"/>
            <a:t>Less histamine release</a:t>
          </a:r>
        </a:p>
      </dgm:t>
    </dgm:pt>
    <dgm:pt modelId="{1F89B349-C47D-4DED-B2C4-48DE558A78DF}" type="parTrans" cxnId="{84D4C7FA-1F11-440E-AACA-44BC94A462DE}">
      <dgm:prSet/>
      <dgm:spPr/>
      <dgm:t>
        <a:bodyPr/>
        <a:lstStyle/>
        <a:p>
          <a:endParaRPr lang="en-US"/>
        </a:p>
      </dgm:t>
    </dgm:pt>
    <dgm:pt modelId="{A74F8B5E-7117-4A9A-958E-A222CA8AC1FD}" type="sibTrans" cxnId="{84D4C7FA-1F11-440E-AACA-44BC94A462DE}">
      <dgm:prSet/>
      <dgm:spPr/>
      <dgm:t>
        <a:bodyPr/>
        <a:lstStyle/>
        <a:p>
          <a:endParaRPr lang="en-US"/>
        </a:p>
      </dgm:t>
    </dgm:pt>
    <dgm:pt modelId="{E9BCBB9F-FB66-4C58-A18F-45D17CFF2C95}">
      <dgm:prSet custT="1"/>
      <dgm:spPr/>
      <dgm:t>
        <a:bodyPr/>
        <a:lstStyle/>
        <a:p>
          <a:r>
            <a:rPr lang="en-US" sz="2000" u="sng" dirty="0"/>
            <a:t>Duration of action</a:t>
          </a:r>
          <a:r>
            <a:rPr lang="en-US" sz="2000" dirty="0"/>
            <a:t>: 4-6 </a:t>
          </a:r>
          <a:r>
            <a:rPr lang="en-US" sz="2000" dirty="0" err="1"/>
            <a:t>hrs</a:t>
          </a:r>
          <a:endParaRPr lang="en-US" sz="2000" dirty="0"/>
        </a:p>
      </dgm:t>
    </dgm:pt>
    <dgm:pt modelId="{D8ED7BFE-0A0C-44A4-A86A-86280506FE40}" type="parTrans" cxnId="{FD3ABC59-8A27-45C1-9DBF-8AD85FD77067}">
      <dgm:prSet/>
      <dgm:spPr/>
      <dgm:t>
        <a:bodyPr/>
        <a:lstStyle/>
        <a:p>
          <a:endParaRPr lang="en-US"/>
        </a:p>
      </dgm:t>
    </dgm:pt>
    <dgm:pt modelId="{4AC87B0B-2F39-4C2C-BB45-E33410E4E135}" type="sibTrans" cxnId="{FD3ABC59-8A27-45C1-9DBF-8AD85FD77067}">
      <dgm:prSet/>
      <dgm:spPr/>
      <dgm:t>
        <a:bodyPr/>
        <a:lstStyle/>
        <a:p>
          <a:endParaRPr lang="en-US"/>
        </a:p>
      </dgm:t>
    </dgm:pt>
    <dgm:pt modelId="{BE2D513B-8044-4806-AE2B-EF7A638FA583}">
      <dgm:prSet custT="1"/>
      <dgm:spPr/>
      <dgm:t>
        <a:bodyPr/>
        <a:lstStyle/>
        <a:p>
          <a:r>
            <a:rPr lang="en-US" sz="2000" dirty="0"/>
            <a:t>Consider dosage reductions renal impairment</a:t>
          </a:r>
        </a:p>
      </dgm:t>
    </dgm:pt>
    <dgm:pt modelId="{AEF9A56D-5992-43BB-8B3A-645E88022685}" type="parTrans" cxnId="{AA7C54EE-B3EB-4488-9729-D66878218716}">
      <dgm:prSet/>
      <dgm:spPr/>
      <dgm:t>
        <a:bodyPr/>
        <a:lstStyle/>
        <a:p>
          <a:endParaRPr lang="en-US"/>
        </a:p>
      </dgm:t>
    </dgm:pt>
    <dgm:pt modelId="{7AAD3396-DCAA-407E-9A25-6F4B47DD1711}" type="sibTrans" cxnId="{AA7C54EE-B3EB-4488-9729-D66878218716}">
      <dgm:prSet/>
      <dgm:spPr/>
      <dgm:t>
        <a:bodyPr/>
        <a:lstStyle/>
        <a:p>
          <a:endParaRPr lang="en-US"/>
        </a:p>
      </dgm:t>
    </dgm:pt>
    <dgm:pt modelId="{33A13094-A5F7-49EF-9BC3-1B0A955D266B}">
      <dgm:prSet custT="1"/>
      <dgm:spPr/>
      <dgm:t>
        <a:bodyPr/>
        <a:lstStyle/>
        <a:p>
          <a:r>
            <a:rPr lang="en-US" sz="2000" dirty="0"/>
            <a:t>Half life prolonged 1 hour with </a:t>
          </a:r>
          <a:r>
            <a:rPr lang="en-US" sz="2000" dirty="0" err="1"/>
            <a:t>CrCl</a:t>
          </a:r>
          <a:r>
            <a:rPr lang="en-US" sz="2000" dirty="0"/>
            <a:t> &lt;60 mL/min</a:t>
          </a:r>
        </a:p>
      </dgm:t>
    </dgm:pt>
    <dgm:pt modelId="{9E8FF000-C661-4F8B-AA87-3F58EDCEC096}" type="parTrans" cxnId="{E206C952-769D-410E-9699-5118E2BF5D3B}">
      <dgm:prSet/>
      <dgm:spPr/>
      <dgm:t>
        <a:bodyPr/>
        <a:lstStyle/>
        <a:p>
          <a:endParaRPr lang="en-US"/>
        </a:p>
      </dgm:t>
    </dgm:pt>
    <dgm:pt modelId="{616A30DE-5A90-4F4A-AB24-18B0292E3CD4}" type="sibTrans" cxnId="{E206C952-769D-410E-9699-5118E2BF5D3B}">
      <dgm:prSet/>
      <dgm:spPr/>
      <dgm:t>
        <a:bodyPr/>
        <a:lstStyle/>
        <a:p>
          <a:endParaRPr lang="en-US"/>
        </a:p>
      </dgm:t>
    </dgm:pt>
    <dgm:pt modelId="{52045EAA-E409-4412-A93F-A7702E79653D}">
      <dgm:prSet custT="1"/>
      <dgm:spPr/>
      <dgm:t>
        <a:bodyPr/>
        <a:lstStyle/>
        <a:p>
          <a:r>
            <a:rPr lang="en-US" sz="2000" dirty="0"/>
            <a:t>Peak concentrations and AUC increased by ~50%</a:t>
          </a:r>
        </a:p>
      </dgm:t>
    </dgm:pt>
    <dgm:pt modelId="{1382F888-CFA3-48AA-867E-0FFF42B7D6A7}" type="parTrans" cxnId="{510937BB-E9C9-4ECB-BCE5-C5A07541C880}">
      <dgm:prSet/>
      <dgm:spPr/>
      <dgm:t>
        <a:bodyPr/>
        <a:lstStyle/>
        <a:p>
          <a:endParaRPr lang="en-US"/>
        </a:p>
      </dgm:t>
    </dgm:pt>
    <dgm:pt modelId="{5B734D5A-CC14-476C-90D4-A656C5374CC8}" type="sibTrans" cxnId="{510937BB-E9C9-4ECB-BCE5-C5A07541C880}">
      <dgm:prSet/>
      <dgm:spPr/>
      <dgm:t>
        <a:bodyPr/>
        <a:lstStyle/>
        <a:p>
          <a:endParaRPr lang="en-US"/>
        </a:p>
      </dgm:t>
    </dgm:pt>
    <dgm:pt modelId="{518B4D69-E2CF-4A77-B249-69E8C2E46DD3}">
      <dgm:prSet/>
      <dgm:spPr/>
      <dgm:t>
        <a:bodyPr/>
        <a:lstStyle/>
        <a:p>
          <a:r>
            <a:rPr lang="en-US" dirty="0"/>
            <a:t>Safest Option = hydromorphone</a:t>
          </a:r>
        </a:p>
      </dgm:t>
    </dgm:pt>
    <dgm:pt modelId="{F9A69258-2330-421E-AF79-C3F16B2C8711}" type="parTrans" cxnId="{140A945E-DBD2-46BB-9254-CB38495A742D}">
      <dgm:prSet/>
      <dgm:spPr/>
      <dgm:t>
        <a:bodyPr/>
        <a:lstStyle/>
        <a:p>
          <a:endParaRPr lang="en-US"/>
        </a:p>
      </dgm:t>
    </dgm:pt>
    <dgm:pt modelId="{245D83F6-96C2-427B-AA34-F10BA7931709}" type="sibTrans" cxnId="{140A945E-DBD2-46BB-9254-CB38495A742D}">
      <dgm:prSet/>
      <dgm:spPr/>
      <dgm:t>
        <a:bodyPr/>
        <a:lstStyle/>
        <a:p>
          <a:endParaRPr lang="en-US"/>
        </a:p>
      </dgm:t>
    </dgm:pt>
    <dgm:pt modelId="{FF17FA3A-5307-4E5A-9FFA-0F983007F068}">
      <dgm:prSet custT="1"/>
      <dgm:spPr/>
      <dgm:t>
        <a:bodyPr/>
        <a:lstStyle/>
        <a:p>
          <a:r>
            <a:rPr lang="en-US" sz="2000" dirty="0"/>
            <a:t>Least histamine release</a:t>
          </a:r>
        </a:p>
      </dgm:t>
    </dgm:pt>
    <dgm:pt modelId="{EF03907F-F626-4536-92CD-E72D35DC693C}" type="parTrans" cxnId="{DB6FF38D-FA1E-4388-BBB0-998E5D8431E6}">
      <dgm:prSet/>
      <dgm:spPr/>
      <dgm:t>
        <a:bodyPr/>
        <a:lstStyle/>
        <a:p>
          <a:endParaRPr lang="en-US"/>
        </a:p>
      </dgm:t>
    </dgm:pt>
    <dgm:pt modelId="{C0A2F6F5-884D-4F55-B8A7-CBAE0A5BC81A}" type="sibTrans" cxnId="{DB6FF38D-FA1E-4388-BBB0-998E5D8431E6}">
      <dgm:prSet/>
      <dgm:spPr/>
      <dgm:t>
        <a:bodyPr/>
        <a:lstStyle/>
        <a:p>
          <a:endParaRPr lang="en-US"/>
        </a:p>
      </dgm:t>
    </dgm:pt>
    <dgm:pt modelId="{7480CA27-87BD-4F43-B405-DD2F74AE7F20}">
      <dgm:prSet custT="1"/>
      <dgm:spPr/>
      <dgm:t>
        <a:bodyPr/>
        <a:lstStyle/>
        <a:p>
          <a:r>
            <a:rPr lang="en-US" sz="2000" dirty="0"/>
            <a:t>No opioid active metabolites</a:t>
          </a:r>
        </a:p>
      </dgm:t>
    </dgm:pt>
    <dgm:pt modelId="{F011EB06-D2C1-4251-9B99-EC526602892E}" type="parTrans" cxnId="{89C65809-DF4C-4DAF-8F17-55F49F4AA0DC}">
      <dgm:prSet/>
      <dgm:spPr/>
      <dgm:t>
        <a:bodyPr/>
        <a:lstStyle/>
        <a:p>
          <a:endParaRPr lang="en-US"/>
        </a:p>
      </dgm:t>
    </dgm:pt>
    <dgm:pt modelId="{B7B80A26-1EC9-4910-994D-9EEA82AAEB15}" type="sibTrans" cxnId="{89C65809-DF4C-4DAF-8F17-55F49F4AA0DC}">
      <dgm:prSet/>
      <dgm:spPr/>
      <dgm:t>
        <a:bodyPr/>
        <a:lstStyle/>
        <a:p>
          <a:endParaRPr lang="en-US"/>
        </a:p>
      </dgm:t>
    </dgm:pt>
    <dgm:pt modelId="{DF94DED1-D332-4513-A85D-2BA08BA13E7A}">
      <dgm:prSet custT="1"/>
      <dgm:spPr/>
      <dgm:t>
        <a:bodyPr/>
        <a:lstStyle/>
        <a:p>
          <a:r>
            <a:rPr lang="en-US" sz="2000" dirty="0"/>
            <a:t>Preferable in renal impairment or hemodynamic instability</a:t>
          </a:r>
        </a:p>
      </dgm:t>
    </dgm:pt>
    <dgm:pt modelId="{BC9F5EB2-DD45-4075-8B9D-0889B60C7E54}" type="parTrans" cxnId="{2B61EDD3-FCEF-4487-A55B-1296113DF780}">
      <dgm:prSet/>
      <dgm:spPr/>
      <dgm:t>
        <a:bodyPr/>
        <a:lstStyle/>
        <a:p>
          <a:endParaRPr lang="en-US"/>
        </a:p>
      </dgm:t>
    </dgm:pt>
    <dgm:pt modelId="{4F944C24-A7C5-4382-B921-C1CBAFEAD77C}" type="sibTrans" cxnId="{2B61EDD3-FCEF-4487-A55B-1296113DF780}">
      <dgm:prSet/>
      <dgm:spPr/>
      <dgm:t>
        <a:bodyPr/>
        <a:lstStyle/>
        <a:p>
          <a:endParaRPr lang="en-US"/>
        </a:p>
      </dgm:t>
    </dgm:pt>
    <dgm:pt modelId="{CFA5BFD8-2F84-456F-BF49-FDEC4E7D6FF7}">
      <dgm:prSet custT="1"/>
      <dgm:spPr/>
      <dgm:t>
        <a:bodyPr/>
        <a:lstStyle/>
        <a:p>
          <a:r>
            <a:rPr lang="en-US" sz="2000" dirty="0"/>
            <a:t>IV</a:t>
          </a:r>
        </a:p>
      </dgm:t>
    </dgm:pt>
    <dgm:pt modelId="{5BE9B9CD-2468-40E8-9F53-42049F85B1B1}" type="parTrans" cxnId="{6A8F892D-D948-4DC4-8469-77DE87A585C8}">
      <dgm:prSet/>
      <dgm:spPr/>
      <dgm:t>
        <a:bodyPr/>
        <a:lstStyle/>
        <a:p>
          <a:endParaRPr lang="en-US"/>
        </a:p>
      </dgm:t>
    </dgm:pt>
    <dgm:pt modelId="{F7F12877-B411-4BF5-9532-0E744D237E43}" type="sibTrans" cxnId="{6A8F892D-D948-4DC4-8469-77DE87A585C8}">
      <dgm:prSet/>
      <dgm:spPr/>
      <dgm:t>
        <a:bodyPr/>
        <a:lstStyle/>
        <a:p>
          <a:endParaRPr lang="en-US"/>
        </a:p>
      </dgm:t>
    </dgm:pt>
    <dgm:pt modelId="{81E29E90-1A2C-490A-B509-67E571A08682}">
      <dgm:prSet custT="1"/>
      <dgm:spPr/>
      <dgm:t>
        <a:bodyPr/>
        <a:lstStyle/>
        <a:p>
          <a:r>
            <a:rPr lang="en-US" sz="2000" u="sng" dirty="0"/>
            <a:t>Onset of action</a:t>
          </a:r>
          <a:r>
            <a:rPr lang="en-US" sz="2000" dirty="0"/>
            <a:t>: 5 minutes</a:t>
          </a:r>
        </a:p>
      </dgm:t>
    </dgm:pt>
    <dgm:pt modelId="{169C6511-98A6-4DCA-A264-754572F0D710}" type="parTrans" cxnId="{D9F028CE-550C-4FBC-A9FC-39C46B225450}">
      <dgm:prSet/>
      <dgm:spPr/>
      <dgm:t>
        <a:bodyPr/>
        <a:lstStyle/>
        <a:p>
          <a:endParaRPr lang="en-US"/>
        </a:p>
      </dgm:t>
    </dgm:pt>
    <dgm:pt modelId="{72969673-3E0A-4756-902B-530155818C88}" type="sibTrans" cxnId="{D9F028CE-550C-4FBC-A9FC-39C46B225450}">
      <dgm:prSet/>
      <dgm:spPr/>
      <dgm:t>
        <a:bodyPr/>
        <a:lstStyle/>
        <a:p>
          <a:endParaRPr lang="en-US"/>
        </a:p>
      </dgm:t>
    </dgm:pt>
    <dgm:pt modelId="{F23C5262-D49F-4579-97D6-31171ADC9AFC}">
      <dgm:prSet custT="1"/>
      <dgm:spPr/>
      <dgm:t>
        <a:bodyPr/>
        <a:lstStyle/>
        <a:p>
          <a:r>
            <a:rPr lang="en-US" sz="2000" u="sng" dirty="0"/>
            <a:t>Peak effect</a:t>
          </a:r>
          <a:r>
            <a:rPr lang="en-US" sz="2000" dirty="0"/>
            <a:t>: 10 – 20 minutes</a:t>
          </a:r>
        </a:p>
      </dgm:t>
    </dgm:pt>
    <dgm:pt modelId="{96DB52FD-A7E3-44AC-8CFB-7B48416AA995}" type="parTrans" cxnId="{F26E7EE1-420D-4FA3-8504-BF60F446827E}">
      <dgm:prSet/>
      <dgm:spPr/>
      <dgm:t>
        <a:bodyPr/>
        <a:lstStyle/>
        <a:p>
          <a:endParaRPr lang="en-US"/>
        </a:p>
      </dgm:t>
    </dgm:pt>
    <dgm:pt modelId="{4DC138F9-9946-4BAF-99BA-1B99517A7B77}" type="sibTrans" cxnId="{F26E7EE1-420D-4FA3-8504-BF60F446827E}">
      <dgm:prSet/>
      <dgm:spPr/>
      <dgm:t>
        <a:bodyPr/>
        <a:lstStyle/>
        <a:p>
          <a:endParaRPr lang="en-US"/>
        </a:p>
      </dgm:t>
    </dgm:pt>
    <dgm:pt modelId="{9548E49E-313F-43D3-BA5C-26FA1A3F3BB9}">
      <dgm:prSet custT="1"/>
      <dgm:spPr/>
      <dgm:t>
        <a:bodyPr/>
        <a:lstStyle/>
        <a:p>
          <a:r>
            <a:rPr lang="en-US" sz="2000"/>
            <a:t>PO: </a:t>
          </a:r>
        </a:p>
      </dgm:t>
    </dgm:pt>
    <dgm:pt modelId="{DCCA55C6-4BE7-4880-A7B4-6C43F64C323A}" type="parTrans" cxnId="{FE9933A4-565B-4716-A89F-B1DF22799CD0}">
      <dgm:prSet/>
      <dgm:spPr/>
      <dgm:t>
        <a:bodyPr/>
        <a:lstStyle/>
        <a:p>
          <a:endParaRPr lang="en-US"/>
        </a:p>
      </dgm:t>
    </dgm:pt>
    <dgm:pt modelId="{032D9518-51E8-432F-AA5F-8F5771ACB896}" type="sibTrans" cxnId="{FE9933A4-565B-4716-A89F-B1DF22799CD0}">
      <dgm:prSet/>
      <dgm:spPr/>
      <dgm:t>
        <a:bodyPr/>
        <a:lstStyle/>
        <a:p>
          <a:endParaRPr lang="en-US"/>
        </a:p>
      </dgm:t>
    </dgm:pt>
    <dgm:pt modelId="{4589FAA3-93AF-4B21-9E38-A1BE72758A43}">
      <dgm:prSet custT="1"/>
      <dgm:spPr/>
      <dgm:t>
        <a:bodyPr/>
        <a:lstStyle/>
        <a:p>
          <a:r>
            <a:rPr lang="en-US" sz="2000" u="sng"/>
            <a:t>Onset of action</a:t>
          </a:r>
          <a:r>
            <a:rPr lang="en-US" sz="2000"/>
            <a:t>: 15 - 30 minutes</a:t>
          </a:r>
        </a:p>
      </dgm:t>
    </dgm:pt>
    <dgm:pt modelId="{A79416F6-E65B-4625-9569-4305870A7C9C}" type="parTrans" cxnId="{0D3DE63D-0C1F-4E31-9233-13A38BAE9965}">
      <dgm:prSet/>
      <dgm:spPr/>
      <dgm:t>
        <a:bodyPr/>
        <a:lstStyle/>
        <a:p>
          <a:endParaRPr lang="en-US"/>
        </a:p>
      </dgm:t>
    </dgm:pt>
    <dgm:pt modelId="{98CB1023-5489-40A9-9B07-416C802F895F}" type="sibTrans" cxnId="{0D3DE63D-0C1F-4E31-9233-13A38BAE9965}">
      <dgm:prSet/>
      <dgm:spPr/>
      <dgm:t>
        <a:bodyPr/>
        <a:lstStyle/>
        <a:p>
          <a:endParaRPr lang="en-US"/>
        </a:p>
      </dgm:t>
    </dgm:pt>
    <dgm:pt modelId="{D52E1526-ADE4-46BC-A34E-CD07EE5B9E61}">
      <dgm:prSet custT="1"/>
      <dgm:spPr/>
      <dgm:t>
        <a:bodyPr/>
        <a:lstStyle/>
        <a:p>
          <a:r>
            <a:rPr lang="en-US" sz="2000" u="sng" dirty="0"/>
            <a:t>Peak effect</a:t>
          </a:r>
          <a:r>
            <a:rPr lang="en-US" sz="2000" dirty="0"/>
            <a:t>: 30 – 60 minutes</a:t>
          </a:r>
        </a:p>
      </dgm:t>
    </dgm:pt>
    <dgm:pt modelId="{F8843199-22C3-43F1-AD0C-7CCCC320252A}" type="parTrans" cxnId="{0710A240-CCA4-4843-964A-F70FDC12EC1A}">
      <dgm:prSet/>
      <dgm:spPr/>
      <dgm:t>
        <a:bodyPr/>
        <a:lstStyle/>
        <a:p>
          <a:endParaRPr lang="en-US"/>
        </a:p>
      </dgm:t>
    </dgm:pt>
    <dgm:pt modelId="{5DF41730-895C-442A-B965-11AFAA0528B9}" type="sibTrans" cxnId="{0710A240-CCA4-4843-964A-F70FDC12EC1A}">
      <dgm:prSet/>
      <dgm:spPr/>
      <dgm:t>
        <a:bodyPr/>
        <a:lstStyle/>
        <a:p>
          <a:endParaRPr lang="en-US"/>
        </a:p>
      </dgm:t>
    </dgm:pt>
    <dgm:pt modelId="{A63A4FD8-56A7-45F7-909F-69D38527E539}">
      <dgm:prSet custT="1"/>
      <dgm:spPr/>
      <dgm:t>
        <a:bodyPr/>
        <a:lstStyle/>
        <a:p>
          <a:r>
            <a:rPr lang="en-US" sz="2000" u="sng" dirty="0"/>
            <a:t>Duration of action</a:t>
          </a:r>
          <a:r>
            <a:rPr lang="en-US" sz="2000" dirty="0"/>
            <a:t>: 3 – 4 hours</a:t>
          </a:r>
        </a:p>
      </dgm:t>
    </dgm:pt>
    <dgm:pt modelId="{5DE3A165-523A-4E48-97FC-DBC38563C455}" type="parTrans" cxnId="{7CBC3942-D5C2-4DA0-95FE-90B8BC5F9D3B}">
      <dgm:prSet/>
      <dgm:spPr/>
      <dgm:t>
        <a:bodyPr/>
        <a:lstStyle/>
        <a:p>
          <a:endParaRPr lang="en-US"/>
        </a:p>
      </dgm:t>
    </dgm:pt>
    <dgm:pt modelId="{A3A28611-180E-4D39-B85B-CABB79F0643C}" type="sibTrans" cxnId="{7CBC3942-D5C2-4DA0-95FE-90B8BC5F9D3B}">
      <dgm:prSet/>
      <dgm:spPr/>
      <dgm:t>
        <a:bodyPr/>
        <a:lstStyle/>
        <a:p>
          <a:endParaRPr lang="en-US"/>
        </a:p>
      </dgm:t>
    </dgm:pt>
    <dgm:pt modelId="{E53088E3-E832-4935-8B8F-6515FEE26D5B}" type="pres">
      <dgm:prSet presAssocID="{99723D30-3D7F-4D73-8F39-47440361AE86}" presName="Name0" presStyleCnt="0">
        <dgm:presLayoutVars>
          <dgm:dir/>
          <dgm:animLvl val="lvl"/>
          <dgm:resizeHandles val="exact"/>
        </dgm:presLayoutVars>
      </dgm:prSet>
      <dgm:spPr/>
    </dgm:pt>
    <dgm:pt modelId="{E679EB85-726D-4C8D-A553-26959E9770A5}" type="pres">
      <dgm:prSet presAssocID="{D31FAFB2-25D0-4841-B47E-ED253161DD6B}" presName="composite" presStyleCnt="0"/>
      <dgm:spPr/>
    </dgm:pt>
    <dgm:pt modelId="{482A0557-22FA-4BE4-B3BE-60C8A69B124A}" type="pres">
      <dgm:prSet presAssocID="{D31FAFB2-25D0-4841-B47E-ED253161DD6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5BE6FD9-5BBA-4C47-A0C4-0AEA42BC75E8}" type="pres">
      <dgm:prSet presAssocID="{D31FAFB2-25D0-4841-B47E-ED253161DD6B}" presName="desTx" presStyleLbl="alignAccFollowNode1" presStyleIdx="0" presStyleCnt="2" custLinFactNeighborX="-1" custLinFactNeighborY="-528">
        <dgm:presLayoutVars>
          <dgm:bulletEnabled val="1"/>
        </dgm:presLayoutVars>
      </dgm:prSet>
      <dgm:spPr/>
    </dgm:pt>
    <dgm:pt modelId="{1B40997C-4450-44D4-824F-C04CA3145542}" type="pres">
      <dgm:prSet presAssocID="{7C83E44D-144C-41FB-9C84-7406298D9A1B}" presName="space" presStyleCnt="0"/>
      <dgm:spPr/>
    </dgm:pt>
    <dgm:pt modelId="{6437A51A-F0E2-47EB-9628-152A1A353FFE}" type="pres">
      <dgm:prSet presAssocID="{518B4D69-E2CF-4A77-B249-69E8C2E46DD3}" presName="composite" presStyleCnt="0"/>
      <dgm:spPr/>
    </dgm:pt>
    <dgm:pt modelId="{A7E7B1F4-39B5-4960-8353-CC2FCFC2DEFE}" type="pres">
      <dgm:prSet presAssocID="{518B4D69-E2CF-4A77-B249-69E8C2E46DD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EDF4CE20-9B56-4B3A-90E7-087E9F89237C}" type="pres">
      <dgm:prSet presAssocID="{518B4D69-E2CF-4A77-B249-69E8C2E46DD3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89C65809-DF4C-4DAF-8F17-55F49F4AA0DC}" srcId="{518B4D69-E2CF-4A77-B249-69E8C2E46DD3}" destId="{7480CA27-87BD-4F43-B405-DD2F74AE7F20}" srcOrd="1" destOrd="0" parTransId="{F011EB06-D2C1-4251-9B99-EC526602892E}" sibTransId="{B7B80A26-1EC9-4910-994D-9EEA82AAEB15}"/>
    <dgm:cxn modelId="{0B218815-7BF9-49C9-B300-C26D85F1AFFD}" type="presOf" srcId="{9548E49E-313F-43D3-BA5C-26FA1A3F3BB9}" destId="{EDF4CE20-9B56-4B3A-90E7-087E9F89237C}" srcOrd="0" destOrd="6" presId="urn:microsoft.com/office/officeart/2005/8/layout/hList1"/>
    <dgm:cxn modelId="{A4D09619-AF5D-4717-949C-78372FEB71A3}" type="presOf" srcId="{7480CA27-87BD-4F43-B405-DD2F74AE7F20}" destId="{EDF4CE20-9B56-4B3A-90E7-087E9F89237C}" srcOrd="0" destOrd="1" presId="urn:microsoft.com/office/officeart/2005/8/layout/hList1"/>
    <dgm:cxn modelId="{8FA92E1C-2AFE-4295-9C05-8DABC9212E7E}" srcId="{99723D30-3D7F-4D73-8F39-47440361AE86}" destId="{D31FAFB2-25D0-4841-B47E-ED253161DD6B}" srcOrd="0" destOrd="0" parTransId="{24160CEF-5CAC-4DE7-B956-AD305E7AD062}" sibTransId="{7C83E44D-144C-41FB-9C84-7406298D9A1B}"/>
    <dgm:cxn modelId="{494A7D26-F55F-4FB3-87C0-036EDEAE46E7}" type="presOf" srcId="{E9BCBB9F-FB66-4C58-A18F-45D17CFF2C95}" destId="{25BE6FD9-5BBA-4C47-A0C4-0AEA42BC75E8}" srcOrd="0" destOrd="3" presId="urn:microsoft.com/office/officeart/2005/8/layout/hList1"/>
    <dgm:cxn modelId="{6A8F892D-D948-4DC4-8469-77DE87A585C8}" srcId="{518B4D69-E2CF-4A77-B249-69E8C2E46DD3}" destId="{CFA5BFD8-2F84-456F-BF49-FDEC4E7D6FF7}" srcOrd="3" destOrd="0" parTransId="{5BE9B9CD-2468-40E8-9F53-42049F85B1B1}" sibTransId="{F7F12877-B411-4BF5-9532-0E744D237E43}"/>
    <dgm:cxn modelId="{C975EF31-C5EE-4A25-BB0E-C1827DD2AEB4}" type="presOf" srcId="{CFA5BFD8-2F84-456F-BF49-FDEC4E7D6FF7}" destId="{EDF4CE20-9B56-4B3A-90E7-087E9F89237C}" srcOrd="0" destOrd="3" presId="urn:microsoft.com/office/officeart/2005/8/layout/hList1"/>
    <dgm:cxn modelId="{72E57536-8075-487D-82FA-AF2B60D9DBD8}" type="presOf" srcId="{4589FAA3-93AF-4B21-9E38-A1BE72758A43}" destId="{EDF4CE20-9B56-4B3A-90E7-087E9F89237C}" srcOrd="0" destOrd="7" presId="urn:microsoft.com/office/officeart/2005/8/layout/hList1"/>
    <dgm:cxn modelId="{0D3DE63D-0C1F-4E31-9233-13A38BAE9965}" srcId="{9548E49E-313F-43D3-BA5C-26FA1A3F3BB9}" destId="{4589FAA3-93AF-4B21-9E38-A1BE72758A43}" srcOrd="0" destOrd="0" parTransId="{A79416F6-E65B-4625-9569-4305870A7C9C}" sibTransId="{98CB1023-5489-40A9-9B07-416C802F895F}"/>
    <dgm:cxn modelId="{0710A240-CCA4-4843-964A-F70FDC12EC1A}" srcId="{9548E49E-313F-43D3-BA5C-26FA1A3F3BB9}" destId="{D52E1526-ADE4-46BC-A34E-CD07EE5B9E61}" srcOrd="1" destOrd="0" parTransId="{F8843199-22C3-43F1-AD0C-7CCCC320252A}" sibTransId="{5DF41730-895C-442A-B965-11AFAA0528B9}"/>
    <dgm:cxn modelId="{140A945E-DBD2-46BB-9254-CB38495A742D}" srcId="{99723D30-3D7F-4D73-8F39-47440361AE86}" destId="{518B4D69-E2CF-4A77-B249-69E8C2E46DD3}" srcOrd="1" destOrd="0" parTransId="{F9A69258-2330-421E-AF79-C3F16B2C8711}" sibTransId="{245D83F6-96C2-427B-AA34-F10BA7931709}"/>
    <dgm:cxn modelId="{7CBC3942-D5C2-4DA0-95FE-90B8BC5F9D3B}" srcId="{518B4D69-E2CF-4A77-B249-69E8C2E46DD3}" destId="{A63A4FD8-56A7-45F7-909F-69D38527E539}" srcOrd="5" destOrd="0" parTransId="{5DE3A165-523A-4E48-97FC-DBC38563C455}" sibTransId="{A3A28611-180E-4D39-B85B-CABB79F0643C}"/>
    <dgm:cxn modelId="{B9794763-B1FE-4E34-A9B9-BC59BBAE4341}" type="presOf" srcId="{518B4D69-E2CF-4A77-B249-69E8C2E46DD3}" destId="{A7E7B1F4-39B5-4960-8353-CC2FCFC2DEFE}" srcOrd="0" destOrd="0" presId="urn:microsoft.com/office/officeart/2005/8/layout/hList1"/>
    <dgm:cxn modelId="{5B7DAC68-6D23-4459-A55B-FC13A6AD5E7F}" type="presOf" srcId="{DF94DED1-D332-4513-A85D-2BA08BA13E7A}" destId="{EDF4CE20-9B56-4B3A-90E7-087E9F89237C}" srcOrd="0" destOrd="2" presId="urn:microsoft.com/office/officeart/2005/8/layout/hList1"/>
    <dgm:cxn modelId="{A7A71A4C-0EDE-4673-9BF8-57C664189828}" type="presOf" srcId="{99723D30-3D7F-4D73-8F39-47440361AE86}" destId="{E53088E3-E832-4935-8B8F-6515FEE26D5B}" srcOrd="0" destOrd="0" presId="urn:microsoft.com/office/officeart/2005/8/layout/hList1"/>
    <dgm:cxn modelId="{E0A98970-73CC-4F69-A512-91375F054544}" type="presOf" srcId="{BE2D513B-8044-4806-AE2B-EF7A638FA583}" destId="{25BE6FD9-5BBA-4C47-A0C4-0AEA42BC75E8}" srcOrd="0" destOrd="4" presId="urn:microsoft.com/office/officeart/2005/8/layout/hList1"/>
    <dgm:cxn modelId="{E206C952-769D-410E-9699-5118E2BF5D3B}" srcId="{BE2D513B-8044-4806-AE2B-EF7A638FA583}" destId="{33A13094-A5F7-49EF-9BC3-1B0A955D266B}" srcOrd="0" destOrd="0" parTransId="{9E8FF000-C661-4F8B-AA87-3F58EDCEC096}" sibTransId="{616A30DE-5A90-4F4A-AB24-18B0292E3CD4}"/>
    <dgm:cxn modelId="{0BFCB258-6A74-4FDD-9B82-B6D9C2175C9D}" type="presOf" srcId="{D31FAFB2-25D0-4841-B47E-ED253161DD6B}" destId="{482A0557-22FA-4BE4-B3BE-60C8A69B124A}" srcOrd="0" destOrd="0" presId="urn:microsoft.com/office/officeart/2005/8/layout/hList1"/>
    <dgm:cxn modelId="{FD3ABC59-8A27-45C1-9DBF-8AD85FD77067}" srcId="{D31FAFB2-25D0-4841-B47E-ED253161DD6B}" destId="{E9BCBB9F-FB66-4C58-A18F-45D17CFF2C95}" srcOrd="3" destOrd="0" parTransId="{D8ED7BFE-0A0C-44A4-A86A-86280506FE40}" sibTransId="{4AC87B0B-2F39-4C2C-BB45-E33410E4E135}"/>
    <dgm:cxn modelId="{D0843C87-0E64-4F54-B99F-BE53B3804B10}" type="presOf" srcId="{52045EAA-E409-4412-A93F-A7702E79653D}" destId="{25BE6FD9-5BBA-4C47-A0C4-0AEA42BC75E8}" srcOrd="0" destOrd="6" presId="urn:microsoft.com/office/officeart/2005/8/layout/hList1"/>
    <dgm:cxn modelId="{DB6FF38D-FA1E-4388-BBB0-998E5D8431E6}" srcId="{518B4D69-E2CF-4A77-B249-69E8C2E46DD3}" destId="{FF17FA3A-5307-4E5A-9FFA-0F983007F068}" srcOrd="0" destOrd="0" parTransId="{EF03907F-F626-4536-92CD-E72D35DC693C}" sibTransId="{C0A2F6F5-884D-4F55-B8A7-CBAE0A5BC81A}"/>
    <dgm:cxn modelId="{E18C1A8F-1373-42EE-8162-3E35E2EC272D}" srcId="{D31FAFB2-25D0-4841-B47E-ED253161DD6B}" destId="{F0C39D67-24D7-45D1-B1FC-509CF309801F}" srcOrd="0" destOrd="0" parTransId="{CFF645C1-F51D-4389-B3D6-07AFD84BE4EE}" sibTransId="{4FD770FA-5EC3-41E4-97F4-2D40BF5CFE88}"/>
    <dgm:cxn modelId="{FE9933A4-565B-4716-A89F-B1DF22799CD0}" srcId="{518B4D69-E2CF-4A77-B249-69E8C2E46DD3}" destId="{9548E49E-313F-43D3-BA5C-26FA1A3F3BB9}" srcOrd="4" destOrd="0" parTransId="{DCCA55C6-4BE7-4880-A7B4-6C43F64C323A}" sibTransId="{032D9518-51E8-432F-AA5F-8F5771ACB896}"/>
    <dgm:cxn modelId="{D6307FA8-15FB-46B1-B22A-F154E3C20B66}" type="presOf" srcId="{85C782AB-64A8-4A08-8ED2-8DA24710F358}" destId="{25BE6FD9-5BBA-4C47-A0C4-0AEA42BC75E8}" srcOrd="0" destOrd="2" presId="urn:microsoft.com/office/officeart/2005/8/layout/hList1"/>
    <dgm:cxn modelId="{510937BB-E9C9-4ECB-BCE5-C5A07541C880}" srcId="{BE2D513B-8044-4806-AE2B-EF7A638FA583}" destId="{52045EAA-E409-4412-A93F-A7702E79653D}" srcOrd="1" destOrd="0" parTransId="{1382F888-CFA3-48AA-867E-0FFF42B7D6A7}" sibTransId="{5B734D5A-CC14-476C-90D4-A656C5374CC8}"/>
    <dgm:cxn modelId="{9B0495BC-8AEA-4F66-8FF9-5EADF6D8B102}" type="presOf" srcId="{7B0E98B3-B853-43B8-AE2B-728AA02C806A}" destId="{25BE6FD9-5BBA-4C47-A0C4-0AEA42BC75E8}" srcOrd="0" destOrd="1" presId="urn:microsoft.com/office/officeart/2005/8/layout/hList1"/>
    <dgm:cxn modelId="{5A05ADC5-0D5D-4A0F-BD34-497FED8027E4}" type="presOf" srcId="{F23C5262-D49F-4579-97D6-31171ADC9AFC}" destId="{EDF4CE20-9B56-4B3A-90E7-087E9F89237C}" srcOrd="0" destOrd="5" presId="urn:microsoft.com/office/officeart/2005/8/layout/hList1"/>
    <dgm:cxn modelId="{D9F028CE-550C-4FBC-A9FC-39C46B225450}" srcId="{CFA5BFD8-2F84-456F-BF49-FDEC4E7D6FF7}" destId="{81E29E90-1A2C-490A-B509-67E571A08682}" srcOrd="0" destOrd="0" parTransId="{169C6511-98A6-4DCA-A264-754572F0D710}" sibTransId="{72969673-3E0A-4756-902B-530155818C88}"/>
    <dgm:cxn modelId="{8F1227D2-43DB-461E-A593-01CD5AF887A1}" type="presOf" srcId="{81E29E90-1A2C-490A-B509-67E571A08682}" destId="{EDF4CE20-9B56-4B3A-90E7-087E9F89237C}" srcOrd="0" destOrd="4" presId="urn:microsoft.com/office/officeart/2005/8/layout/hList1"/>
    <dgm:cxn modelId="{2B61EDD3-FCEF-4487-A55B-1296113DF780}" srcId="{518B4D69-E2CF-4A77-B249-69E8C2E46DD3}" destId="{DF94DED1-D332-4513-A85D-2BA08BA13E7A}" srcOrd="2" destOrd="0" parTransId="{BC9F5EB2-DD45-4075-8B9D-0889B60C7E54}" sibTransId="{4F944C24-A7C5-4382-B921-C1CBAFEAD77C}"/>
    <dgm:cxn modelId="{B2223DD4-2BAC-4CEB-B14B-56B6B25E7C13}" type="presOf" srcId="{D52E1526-ADE4-46BC-A34E-CD07EE5B9E61}" destId="{EDF4CE20-9B56-4B3A-90E7-087E9F89237C}" srcOrd="0" destOrd="8" presId="urn:microsoft.com/office/officeart/2005/8/layout/hList1"/>
    <dgm:cxn modelId="{C14316D9-340F-4110-A9E6-143886AE4980}" type="presOf" srcId="{FF17FA3A-5307-4E5A-9FFA-0F983007F068}" destId="{EDF4CE20-9B56-4B3A-90E7-087E9F89237C}" srcOrd="0" destOrd="0" presId="urn:microsoft.com/office/officeart/2005/8/layout/hList1"/>
    <dgm:cxn modelId="{F26E7EE1-420D-4FA3-8504-BF60F446827E}" srcId="{CFA5BFD8-2F84-456F-BF49-FDEC4E7D6FF7}" destId="{F23C5262-D49F-4579-97D6-31171ADC9AFC}" srcOrd="1" destOrd="0" parTransId="{96DB52FD-A7E3-44AC-8CFB-7B48416AA995}" sibTransId="{4DC138F9-9946-4BAF-99BA-1B99517A7B77}"/>
    <dgm:cxn modelId="{9FB0FFE1-2B40-435C-9E10-5CD06FEE95F6}" srcId="{D31FAFB2-25D0-4841-B47E-ED253161DD6B}" destId="{7B0E98B3-B853-43B8-AE2B-728AA02C806A}" srcOrd="1" destOrd="0" parTransId="{DE072BCD-ADA4-426E-9B47-D722F1AD5ADE}" sibTransId="{20380F4F-3029-44A1-BCA0-9E2E23CF106C}"/>
    <dgm:cxn modelId="{0F9328E5-7BBA-4AE1-B2D2-32E60885BE05}" type="presOf" srcId="{F0C39D67-24D7-45D1-B1FC-509CF309801F}" destId="{25BE6FD9-5BBA-4C47-A0C4-0AEA42BC75E8}" srcOrd="0" destOrd="0" presId="urn:microsoft.com/office/officeart/2005/8/layout/hList1"/>
    <dgm:cxn modelId="{AA7C54EE-B3EB-4488-9729-D66878218716}" srcId="{D31FAFB2-25D0-4841-B47E-ED253161DD6B}" destId="{BE2D513B-8044-4806-AE2B-EF7A638FA583}" srcOrd="4" destOrd="0" parTransId="{AEF9A56D-5992-43BB-8B3A-645E88022685}" sibTransId="{7AAD3396-DCAA-407E-9A25-6F4B47DD1711}"/>
    <dgm:cxn modelId="{095867F6-FBC3-49E4-9DB0-2DAB4C95CCD3}" type="presOf" srcId="{A63A4FD8-56A7-45F7-909F-69D38527E539}" destId="{EDF4CE20-9B56-4B3A-90E7-087E9F89237C}" srcOrd="0" destOrd="9" presId="urn:microsoft.com/office/officeart/2005/8/layout/hList1"/>
    <dgm:cxn modelId="{AE9417F9-709D-427A-8B88-C7CCC2C34392}" type="presOf" srcId="{33A13094-A5F7-49EF-9BC3-1B0A955D266B}" destId="{25BE6FD9-5BBA-4C47-A0C4-0AEA42BC75E8}" srcOrd="0" destOrd="5" presId="urn:microsoft.com/office/officeart/2005/8/layout/hList1"/>
    <dgm:cxn modelId="{84D4C7FA-1F11-440E-AACA-44BC94A462DE}" srcId="{D31FAFB2-25D0-4841-B47E-ED253161DD6B}" destId="{85C782AB-64A8-4A08-8ED2-8DA24710F358}" srcOrd="2" destOrd="0" parTransId="{1F89B349-C47D-4DED-B2C4-48DE558A78DF}" sibTransId="{A74F8B5E-7117-4A9A-958E-A222CA8AC1FD}"/>
    <dgm:cxn modelId="{C7E13782-1206-4768-8A52-A0BB9DC36FB4}" type="presParOf" srcId="{E53088E3-E832-4935-8B8F-6515FEE26D5B}" destId="{E679EB85-726D-4C8D-A553-26959E9770A5}" srcOrd="0" destOrd="0" presId="urn:microsoft.com/office/officeart/2005/8/layout/hList1"/>
    <dgm:cxn modelId="{E5D7313C-E8EE-4F23-9A34-8F34C46B9D85}" type="presParOf" srcId="{E679EB85-726D-4C8D-A553-26959E9770A5}" destId="{482A0557-22FA-4BE4-B3BE-60C8A69B124A}" srcOrd="0" destOrd="0" presId="urn:microsoft.com/office/officeart/2005/8/layout/hList1"/>
    <dgm:cxn modelId="{4E40905A-F73B-4C0F-A421-6E8729487485}" type="presParOf" srcId="{E679EB85-726D-4C8D-A553-26959E9770A5}" destId="{25BE6FD9-5BBA-4C47-A0C4-0AEA42BC75E8}" srcOrd="1" destOrd="0" presId="urn:microsoft.com/office/officeart/2005/8/layout/hList1"/>
    <dgm:cxn modelId="{05773234-A854-494A-98F3-79E552BB4856}" type="presParOf" srcId="{E53088E3-E832-4935-8B8F-6515FEE26D5B}" destId="{1B40997C-4450-44D4-824F-C04CA3145542}" srcOrd="1" destOrd="0" presId="urn:microsoft.com/office/officeart/2005/8/layout/hList1"/>
    <dgm:cxn modelId="{0BF8FBEC-950F-4DB1-8393-6FDB603F5A6C}" type="presParOf" srcId="{E53088E3-E832-4935-8B8F-6515FEE26D5B}" destId="{6437A51A-F0E2-47EB-9628-152A1A353FFE}" srcOrd="2" destOrd="0" presId="urn:microsoft.com/office/officeart/2005/8/layout/hList1"/>
    <dgm:cxn modelId="{4EC84371-0C6E-4383-8D81-E0A103750AD1}" type="presParOf" srcId="{6437A51A-F0E2-47EB-9628-152A1A353FFE}" destId="{A7E7B1F4-39B5-4960-8353-CC2FCFC2DEFE}" srcOrd="0" destOrd="0" presId="urn:microsoft.com/office/officeart/2005/8/layout/hList1"/>
    <dgm:cxn modelId="{6A913331-D5EB-44A7-81B2-35B12C068625}" type="presParOf" srcId="{6437A51A-F0E2-47EB-9628-152A1A353FFE}" destId="{EDF4CE20-9B56-4B3A-90E7-087E9F89237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A0557-22FA-4BE4-B3BE-60C8A69B124A}">
      <dsp:nvSpPr>
        <dsp:cNvPr id="0" name=""/>
        <dsp:cNvSpPr/>
      </dsp:nvSpPr>
      <dsp:spPr>
        <a:xfrm>
          <a:off x="49" y="58015"/>
          <a:ext cx="4717612" cy="748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Most balanced = oxycodone</a:t>
          </a:r>
        </a:p>
      </dsp:txBody>
      <dsp:txXfrm>
        <a:off x="49" y="58015"/>
        <a:ext cx="4717612" cy="748800"/>
      </dsp:txXfrm>
    </dsp:sp>
    <dsp:sp modelId="{25BE6FD9-5BBA-4C47-A0C4-0AEA42BC75E8}">
      <dsp:nvSpPr>
        <dsp:cNvPr id="0" name=""/>
        <dsp:cNvSpPr/>
      </dsp:nvSpPr>
      <dsp:spPr>
        <a:xfrm>
          <a:off x="2" y="786890"/>
          <a:ext cx="4717612" cy="377368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u="sng" kern="1200" dirty="0"/>
            <a:t>Onset</a:t>
          </a:r>
          <a:r>
            <a:rPr lang="en-US" sz="2000" kern="1200" dirty="0"/>
            <a:t>: 15 minutes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u="sng" kern="1200" dirty="0"/>
            <a:t>Peak effect</a:t>
          </a:r>
          <a:r>
            <a:rPr lang="en-US" sz="2000" kern="1200" dirty="0"/>
            <a:t>: 30 – 60 minutes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Less histamine release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u="sng" kern="1200" dirty="0"/>
            <a:t>Duration of action</a:t>
          </a:r>
          <a:r>
            <a:rPr lang="en-US" sz="2000" kern="1200" dirty="0"/>
            <a:t>: 4-6 </a:t>
          </a:r>
          <a:r>
            <a:rPr lang="en-US" sz="2000" kern="1200" dirty="0" err="1"/>
            <a:t>hrs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Consider dosage reductions renal impairment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Half life prolonged 1 hour with </a:t>
          </a:r>
          <a:r>
            <a:rPr lang="en-US" sz="2000" kern="1200" dirty="0" err="1"/>
            <a:t>CrCl</a:t>
          </a:r>
          <a:r>
            <a:rPr lang="en-US" sz="2000" kern="1200" dirty="0"/>
            <a:t> &lt;60 mL/min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Peak concentrations and AUC increased by ~50%</a:t>
          </a:r>
        </a:p>
      </dsp:txBody>
      <dsp:txXfrm>
        <a:off x="2" y="786890"/>
        <a:ext cx="4717612" cy="3773688"/>
      </dsp:txXfrm>
    </dsp:sp>
    <dsp:sp modelId="{A7E7B1F4-39B5-4960-8353-CC2FCFC2DEFE}">
      <dsp:nvSpPr>
        <dsp:cNvPr id="0" name=""/>
        <dsp:cNvSpPr/>
      </dsp:nvSpPr>
      <dsp:spPr>
        <a:xfrm>
          <a:off x="5378127" y="58015"/>
          <a:ext cx="4717612" cy="7488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Safest Option = hydromorphone</a:t>
          </a:r>
        </a:p>
      </dsp:txBody>
      <dsp:txXfrm>
        <a:off x="5378127" y="58015"/>
        <a:ext cx="4717612" cy="748800"/>
      </dsp:txXfrm>
    </dsp:sp>
    <dsp:sp modelId="{EDF4CE20-9B56-4B3A-90E7-087E9F89237C}">
      <dsp:nvSpPr>
        <dsp:cNvPr id="0" name=""/>
        <dsp:cNvSpPr/>
      </dsp:nvSpPr>
      <dsp:spPr>
        <a:xfrm>
          <a:off x="5378127" y="806815"/>
          <a:ext cx="4717612" cy="3773688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Least histamine release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No opioid active metabolites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Preferable in renal impairment or hemodynamic instability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IV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u="sng" kern="1200" dirty="0"/>
            <a:t>Onset of action</a:t>
          </a:r>
          <a:r>
            <a:rPr lang="en-US" sz="2000" kern="1200" dirty="0"/>
            <a:t>: 5 minutes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u="sng" kern="1200" dirty="0"/>
            <a:t>Peak effect</a:t>
          </a:r>
          <a:r>
            <a:rPr lang="en-US" sz="2000" kern="1200" dirty="0"/>
            <a:t>: 10 – 20 minutes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PO: 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u="sng" kern="1200"/>
            <a:t>Onset of action</a:t>
          </a:r>
          <a:r>
            <a:rPr lang="en-US" sz="2000" kern="1200"/>
            <a:t>: 15 - 30 minutes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u="sng" kern="1200" dirty="0"/>
            <a:t>Peak effect</a:t>
          </a:r>
          <a:r>
            <a:rPr lang="en-US" sz="2000" kern="1200" dirty="0"/>
            <a:t>: 30 – 60 minutes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u="sng" kern="1200" dirty="0"/>
            <a:t>Duration of action</a:t>
          </a:r>
          <a:r>
            <a:rPr lang="en-US" sz="2000" kern="1200" dirty="0"/>
            <a:t>: 3 – 4 hours</a:t>
          </a:r>
        </a:p>
      </dsp:txBody>
      <dsp:txXfrm>
        <a:off x="5378127" y="806815"/>
        <a:ext cx="4717612" cy="3773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F390F-0AE3-4E2A-9450-A7CB7E1784DB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59950-F3B9-4AD2-80F2-E5470A962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85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compartment 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size of the compartments and the speed with which fluid flows between dictates the central compartment serum concentration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59950-F3B9-4AD2-80F2-E5470A9622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11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79ECC09-66D3-4D76-B0F4-7AD0D58A6320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64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11D16-F752-B043-AB18-6597A8D3C3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4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Decreased ICU length of stay is meta-analysis of 6 trials of moderate to high quality</a:t>
            </a:r>
          </a:p>
          <a:p>
            <a:endParaRPr lang="en-US" altLang="en-US" dirty="0"/>
          </a:p>
          <a:p>
            <a:r>
              <a:rPr lang="en-US" altLang="en-US" dirty="0"/>
              <a:t>Alcohol withdrawal </a:t>
            </a:r>
            <a:r>
              <a:rPr lang="en-US" altLang="en-US" dirty="0">
                <a:sym typeface="Wingdings" panose="05000000000000000000" pitchFamily="2" charset="2"/>
              </a:rPr>
              <a:t> phenobarbital</a:t>
            </a: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6365B46-ED87-4FBC-A3AB-687A3217CA1A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731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Propofol</a:t>
            </a:r>
            <a:endParaRPr lang="en-US" dirty="0"/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dirty="0"/>
              <a:t>Administer IV loading dose only in those patients in whom hypotension is unlikely to occur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dirty="0"/>
              <a:t>Pain generally occurs when </a:t>
            </a:r>
            <a:r>
              <a:rPr lang="en-US" dirty="0" err="1"/>
              <a:t>propofol</a:t>
            </a:r>
            <a:r>
              <a:rPr lang="en-US" dirty="0"/>
              <a:t> is administered through peripheral IVs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dirty="0"/>
              <a:t>Deep sedation with </a:t>
            </a:r>
            <a:r>
              <a:rPr lang="en-US" dirty="0" err="1"/>
              <a:t>propofol</a:t>
            </a:r>
            <a:r>
              <a:rPr lang="en-US" dirty="0"/>
              <a:t> is associated with significantly longer emergence times than lighter sedation</a:t>
            </a:r>
          </a:p>
          <a:p>
            <a:pPr eaLnBrk="1" hangingPunct="1">
              <a:defRPr/>
            </a:pPr>
            <a:r>
              <a:rPr lang="en-US" dirty="0" err="1"/>
              <a:t>Precedex</a:t>
            </a:r>
            <a:r>
              <a:rPr lang="en-US" dirty="0"/>
              <a:t>: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dirty="0"/>
              <a:t>Avoid </a:t>
            </a:r>
            <a:r>
              <a:rPr lang="en-US" dirty="0" err="1"/>
              <a:t>dexmedetomidine</a:t>
            </a:r>
            <a:r>
              <a:rPr lang="en-US" dirty="0"/>
              <a:t> loading doses in </a:t>
            </a:r>
            <a:r>
              <a:rPr lang="en-US" dirty="0" err="1"/>
              <a:t>hemodynamically</a:t>
            </a:r>
            <a:r>
              <a:rPr lang="en-US" dirty="0"/>
              <a:t> unstable patients 2/2 hypotension and bradycardia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dirty="0"/>
              <a:t>Doses up to 1.5mg/kg/</a:t>
            </a:r>
            <a:r>
              <a:rPr lang="en-US" dirty="0" err="1"/>
              <a:t>hr</a:t>
            </a:r>
            <a:r>
              <a:rPr lang="en-US" dirty="0"/>
              <a:t> have been used safely if tolerated by patient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C9630EF-D3F9-42B1-B7C2-2CE4B7C1E6DB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390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Olanzapine: </a:t>
            </a:r>
            <a:r>
              <a:rPr lang="en-US" altLang="en-US" u="sng" dirty="0"/>
              <a:t>MOA</a:t>
            </a:r>
            <a:r>
              <a:rPr lang="en-US" altLang="en-US" dirty="0"/>
              <a:t>: 5-HT2A, 5-HT2C, dopamine D1-4, histamine H1, alpha1- adrenergic receptors, weak GABA-A, BZD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59950-F3B9-4AD2-80F2-E5470A9622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05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DC6BF74-09AD-442B-9370-0DE1F39773CE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069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Opioid hyperalgesia </a:t>
            </a:r>
            <a:r>
              <a:rPr lang="en-US" dirty="0">
                <a:sym typeface="Wingdings" panose="05000000000000000000" pitchFamily="2" charset="2"/>
              </a:rPr>
              <a:t> increased sensitivity to pain and opioids can paradoxically worsen pain in conjunction with increasing opioid tolerance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695445-AD02-4D4D-9D45-E7C6FFF08C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01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1FA77B8-839B-4B82-A650-3A41DAD27036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3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Times New Roman" panose="02020603050405020304" pitchFamily="18" charset="0"/>
              </a:rPr>
              <a:t>Increased volume of distribution from critical illness prolongs half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59950-F3B9-4AD2-80F2-E5470A962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17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Elderly due to decreased function of CYP enzymes with age</a:t>
            </a:r>
          </a:p>
          <a:p>
            <a:r>
              <a:rPr lang="en-US" dirty="0"/>
              <a:t>2 compartment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59950-F3B9-4AD2-80F2-E5470A9622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64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 you think lorazepam’s onset of action is slower?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59950-F3B9-4AD2-80F2-E5470A9622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12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AC7AD82-2319-41B2-8FB1-6C1E95004469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654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Respiratory depression: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Markedly reduces TV and somewhat reduces RR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Amnestic effects at light levels of sedation are less than benzodiazepines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TGs: consider switching with ~500 mg/dL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59950-F3B9-4AD2-80F2-E5470A9622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78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cardiac dysfunction that included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Brugada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-like ECG pattern, asystole, pulseless electrical activity, ventricular fibrillation, sustained ventricular tachycardia of 30 seconds or longer, myocardial failure (ejection fraction ≤ 40%), or bradycardia (heart rate ≤ 50 bpm not felt to be related to a medication other than propofol)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Renal failure that included oliguria (urine output ≤ 0.5 mL/kg/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hr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for ≥ 6 hours), anuria (urine output ≤ 10 mL/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hr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for ≥ 6 hours), elevation in serum creatinine (increase of ≥ 1 mg/dL from baseline), or hyperkalemia (serum K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 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≥ 6 mg/dL (excluding other known causes or hemolyzed specimens))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59950-F3B9-4AD2-80F2-E5470A9622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6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085D2-9F9B-4021-B9C2-AF8B0EA6E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B0CB7-569A-4FB7-8892-EACA9C717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EFDB4-C56E-4DA0-B5BE-AEE721A66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542-6F32-4F88-91F3-3AB350B5E959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E50A3-4918-4892-B654-CB0C13BF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17584-5A0C-48EF-BC20-3242DB8FB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1024-6990-44BA-BF02-6B19FC81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73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42A30-CA11-4879-9E5B-9DBC584B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82729-BC4C-483E-AADD-69D50084A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5DBCD-15F8-4BEA-AD94-D410AF9BA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542-6F32-4F88-91F3-3AB350B5E959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6529-2635-45E0-9B04-17AACEB5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D61C8-8975-4540-80A1-F90FCB85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1024-6990-44BA-BF02-6B19FC81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7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801A36-F8B2-489A-8EF2-D03354581E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B0444-5486-4412-983B-C677B9C02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425A7-11B8-447D-8523-826F6137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542-6F32-4F88-91F3-3AB350B5E959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D3A32-DED5-4835-9B92-9D373556A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99027-B3C1-47C6-9A86-44139B981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1024-6990-44BA-BF02-6B19FC81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4F5C9-CC50-4EEE-B7C7-70A316C4E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CECEB-AE7C-4AA0-8D6D-EB729072B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98C53-37FF-44E3-8269-F2341698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542-6F32-4F88-91F3-3AB350B5E959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25C37-5724-4266-9630-6ACB57DF7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0994B-EA94-4987-802B-86352C12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1024-6990-44BA-BF02-6B19FC81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4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8556F-CCD0-4CC3-8549-B0C47C27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F6AEC-9032-4414-9DE8-C3A2BAABA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C22E7-0185-4819-B951-421FD430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542-6F32-4F88-91F3-3AB350B5E959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EA3E0-B12E-4F43-BF42-1247AD9F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D4CF5-559E-4442-8452-1FD6BFA4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1024-6990-44BA-BF02-6B19FC81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7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A97C-F05A-4E8E-8AAA-30780A637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6A6E-2037-4FA6-A700-8C7A04FE9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8AA5F-EB71-45FF-AD56-5141E9914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A6EA8-E831-4826-B149-D80871C8C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542-6F32-4F88-91F3-3AB350B5E959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53C06-D8E4-4123-A210-E52036B7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0BFA1-A055-475B-A6D9-4D8CD4C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1024-6990-44BA-BF02-6B19FC81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5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E253-2ECC-40F2-9D19-380DDCC19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C173F-7ED7-464A-A08E-F983E96E0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58803-AD13-4DE4-9C47-21EEEB5C9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23C014-27FD-4765-9F3C-8E9D5982DC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7EF6E6-C8F4-4931-9AF4-BE8FE31A46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7B5C70-7BEE-4BB4-B11B-DA983C00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542-6F32-4F88-91F3-3AB350B5E959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C0B01D-F96C-4BEF-BC34-4B6EB781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94626E-F4E3-4D13-BEEA-9E51DCD0F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1024-6990-44BA-BF02-6B19FC81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7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7550F-4933-455E-8C89-A18D9DAA3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AFD35-B3F1-4C0D-9652-7FE999FDF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542-6F32-4F88-91F3-3AB350B5E959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D8D6A-C1A1-4EC9-B4AE-836A1FE88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C28D2-38DB-4CD1-98C2-406BDC580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1024-6990-44BA-BF02-6B19FC81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15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11821-2B37-4076-819C-5343693B2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542-6F32-4F88-91F3-3AB350B5E959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D09BE3-9657-4A7D-BAE2-2132D9723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39B42-FC96-4062-B6F2-25FB8E36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1024-6990-44BA-BF02-6B19FC81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38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008C-CBE2-42F3-BA14-5C35F034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CC705-A2CE-4A5B-841E-BD1CF2D6E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094FB-A389-46D4-BA9F-54A3F01AA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039DF-D3AD-4DC7-9AE4-558F9589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542-6F32-4F88-91F3-3AB350B5E959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676E0-3E8D-4BDB-B888-0B07CCB22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43883-8DB8-46E2-934F-60804B47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1024-6990-44BA-BF02-6B19FC81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8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634B-8B74-45FD-87A0-D8AC2286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91A79-54A2-4A46-B297-3F3F6C195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7E742-F3F0-44F4-BF44-0E2DE3CDA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FE63D-BEC5-4EEC-9131-BD4B964A0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542-6F32-4F88-91F3-3AB350B5E959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B2F48-7EDA-4A1F-82BF-8D29FCFF1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B0F65-6804-46A9-8E92-D4CA5EB0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1024-6990-44BA-BF02-6B19FC81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57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1B50B6-3BF5-454D-8331-FDCCBCB3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DE666-313F-4A1E-82F4-5E6CA26A7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53D62-F74B-45D9-A6C9-ECE73A193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0C542-6F32-4F88-91F3-3AB350B5E959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34B16-6CCC-4C8E-B07A-DBF4AEE9F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6607A-828D-4EFC-ADF0-AC3D6E87E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31024-6990-44BA-BF02-6B19FC81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8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DD05-CC4E-41DE-AB1F-16D906E81A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Pharmacokinetics of analgesics, sedatives, and antipsychotics in critically ill patients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4168E8-8618-4898-BFA3-A4CE060D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3513" y="4426985"/>
            <a:ext cx="9144000" cy="1655762"/>
          </a:xfrm>
        </p:spPr>
        <p:txBody>
          <a:bodyPr/>
          <a:lstStyle/>
          <a:p>
            <a:r>
              <a:rPr lang="en-US" dirty="0"/>
              <a:t>Shawn Whitehead PharmD, BCCCP</a:t>
            </a:r>
          </a:p>
          <a:p>
            <a:r>
              <a:rPr lang="en-US" dirty="0"/>
              <a:t>Pharmacy Clinical Specialist – TICU / Burn</a:t>
            </a:r>
          </a:p>
        </p:txBody>
      </p:sp>
    </p:spTree>
    <p:extLst>
      <p:ext uri="{BB962C8B-B14F-4D97-AF65-F5344CB8AC3E}">
        <p14:creationId xmlns:p14="http://schemas.microsoft.com/office/powerpoint/2010/main" val="870932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Diazepam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113" y="1799120"/>
            <a:ext cx="5181600" cy="4351338"/>
          </a:xfrm>
        </p:spPr>
        <p:txBody>
          <a:bodyPr/>
          <a:lstStyle/>
          <a:p>
            <a:r>
              <a:rPr lang="en-US" altLang="en-US" dirty="0"/>
              <a:t>Highly lipophilic</a:t>
            </a:r>
          </a:p>
          <a:p>
            <a:r>
              <a:rPr lang="en-US" altLang="en-US" dirty="0"/>
              <a:t>Rectal and oral bioavailability: 90% +</a:t>
            </a:r>
          </a:p>
          <a:p>
            <a:r>
              <a:rPr lang="en-US" altLang="en-US" dirty="0"/>
              <a:t>Diazepam &gt; </a:t>
            </a:r>
            <a:r>
              <a:rPr lang="en-US" altLang="en-US" dirty="0" err="1"/>
              <a:t>temazepam</a:t>
            </a:r>
            <a:r>
              <a:rPr lang="en-US" altLang="en-US" dirty="0"/>
              <a:t>  + </a:t>
            </a:r>
            <a:r>
              <a:rPr lang="en-US" altLang="en-US" dirty="0" err="1"/>
              <a:t>desmethyldiazepam</a:t>
            </a:r>
            <a:r>
              <a:rPr lang="en-US" altLang="en-US" dirty="0"/>
              <a:t> &gt; </a:t>
            </a:r>
            <a:r>
              <a:rPr lang="en-US" altLang="en-US" dirty="0" err="1"/>
              <a:t>oxazepam</a:t>
            </a:r>
            <a:endParaRPr lang="en-US" altLang="en-US" dirty="0"/>
          </a:p>
          <a:p>
            <a:r>
              <a:rPr lang="en-US" altLang="en-US" dirty="0"/>
              <a:t>T</a:t>
            </a:r>
            <a:r>
              <a:rPr lang="en-US" altLang="en-US" sz="2200" dirty="0"/>
              <a:t>1/2</a:t>
            </a:r>
            <a:endParaRPr lang="en-US" altLang="en-US" dirty="0"/>
          </a:p>
          <a:p>
            <a:pPr lvl="1"/>
            <a:r>
              <a:rPr lang="en-US" altLang="en-US" dirty="0"/>
              <a:t>Parent: 40 h</a:t>
            </a:r>
          </a:p>
          <a:p>
            <a:pPr lvl="1"/>
            <a:r>
              <a:rPr lang="en-US" altLang="en-US" dirty="0" err="1"/>
              <a:t>Desmethyldiazepam</a:t>
            </a:r>
            <a:r>
              <a:rPr lang="en-US" altLang="en-US" dirty="0"/>
              <a:t>: 160 h </a:t>
            </a:r>
          </a:p>
          <a:p>
            <a:endParaRPr lang="en-US" dirty="0"/>
          </a:p>
        </p:txBody>
      </p:sp>
      <p:pic>
        <p:nvPicPr>
          <p:cNvPr id="5" name="Picture 2" descr="Figure 1 from Urinary diazepam metabolite distribution in a chronic pain  population. | Semantic Scholar">
            <a:extLst>
              <a:ext uri="{FF2B5EF4-FFF2-40B4-BE49-F238E27FC236}">
                <a16:creationId xmlns:a16="http://schemas.microsoft.com/office/drawing/2014/main" id="{8933FE60-11FE-402C-9909-80F921F4176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6" y="1484244"/>
            <a:ext cx="6533843" cy="394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663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sz="5400"/>
              <a:t>Propofol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013" y="1911493"/>
            <a:ext cx="7647168" cy="4676956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en-US" dirty="0"/>
              <a:t>Sedative, hypnotic, anxiolytic, amnestic, antiemetic, and anticonvulsant properties</a:t>
            </a:r>
          </a:p>
          <a:p>
            <a:pPr lvl="1" eaLnBrk="1" hangingPunct="1">
              <a:defRPr/>
            </a:pPr>
            <a:r>
              <a:rPr lang="en-US" sz="2800" dirty="0"/>
              <a:t>No analgesic effects</a:t>
            </a:r>
          </a:p>
          <a:p>
            <a:pPr eaLnBrk="1" hangingPunct="1">
              <a:defRPr/>
            </a:pPr>
            <a:r>
              <a:rPr lang="en-US" dirty="0"/>
              <a:t>Highly lipid soluble</a:t>
            </a:r>
          </a:p>
          <a:p>
            <a:pPr lvl="1" eaLnBrk="1" hangingPunct="1">
              <a:defRPr/>
            </a:pPr>
            <a:r>
              <a:rPr lang="en-US" sz="2800" dirty="0"/>
              <a:t>Rapid onset of action</a:t>
            </a:r>
          </a:p>
          <a:p>
            <a:pPr lvl="1" eaLnBrk="1" hangingPunct="1">
              <a:defRPr/>
            </a:pPr>
            <a:r>
              <a:rPr lang="en-US" sz="2800" dirty="0"/>
              <a:t>Rapid offset of effect following </a:t>
            </a:r>
            <a:r>
              <a:rPr lang="en-US" sz="2800" u="sng" dirty="0"/>
              <a:t>short term use</a:t>
            </a:r>
          </a:p>
          <a:p>
            <a:pPr eaLnBrk="1" hangingPunct="1">
              <a:defRPr/>
            </a:pPr>
            <a:r>
              <a:rPr lang="en-US" dirty="0"/>
              <a:t>Useful in patients requiring frequent awakenings</a:t>
            </a:r>
          </a:p>
          <a:p>
            <a:pPr lvl="1" eaLnBrk="1" hangingPunct="1">
              <a:defRPr/>
            </a:pPr>
            <a:r>
              <a:rPr lang="en-US" sz="2800" dirty="0"/>
              <a:t>Neurological assessments</a:t>
            </a:r>
          </a:p>
          <a:p>
            <a:pPr lvl="1" eaLnBrk="1" hangingPunct="1">
              <a:defRPr/>
            </a:pPr>
            <a:r>
              <a:rPr lang="en-US" sz="2800" dirty="0"/>
              <a:t>Daily sedation interruption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040C4-CB82-414B-B96E-CA9A9780D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5" r="18869" b="4"/>
          <a:stretch/>
        </p:blipFill>
        <p:spPr>
          <a:xfrm>
            <a:off x="7993710" y="2113855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20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Propofol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171450" indent="-171450">
              <a:defRPr/>
            </a:pPr>
            <a:r>
              <a:rPr lang="en-US" dirty="0"/>
              <a:t>↑ Total exposure is associated with delayed emergence 2/2 saturation of peripheral tissues</a:t>
            </a:r>
          </a:p>
          <a:p>
            <a:pPr marL="628650" lvl="1" indent="-171450">
              <a:defRPr/>
            </a:pPr>
            <a:r>
              <a:rPr lang="en-US" sz="2800" dirty="0"/>
              <a:t>Cumulative dose = length of exposure X rate of administration</a:t>
            </a:r>
          </a:p>
          <a:p>
            <a:pPr marL="171450" indent="-171450">
              <a:defRPr/>
            </a:pPr>
            <a:r>
              <a:rPr lang="en-US" dirty="0"/>
              <a:t>Respiratory depression </a:t>
            </a:r>
          </a:p>
          <a:p>
            <a:pPr marL="171450" indent="-171450">
              <a:defRPr/>
            </a:pPr>
            <a:r>
              <a:rPr lang="en-US" dirty="0"/>
              <a:t>Hypotension 2/2 systemic vasodilation</a:t>
            </a:r>
          </a:p>
          <a:p>
            <a:pPr marL="171450" indent="-171450">
              <a:defRPr/>
            </a:pPr>
            <a:r>
              <a:rPr lang="en-US" dirty="0"/>
              <a:t>10% lipid emulsion</a:t>
            </a:r>
          </a:p>
          <a:p>
            <a:pPr marL="628650" lvl="1" indent="-171450">
              <a:defRPr/>
            </a:pPr>
            <a:r>
              <a:rPr lang="en-US" sz="2800" dirty="0"/>
              <a:t>Hypertriglyceridemia</a:t>
            </a:r>
          </a:p>
          <a:p>
            <a:pPr marL="628650" lvl="1" indent="-171450">
              <a:defRPr/>
            </a:pPr>
            <a:r>
              <a:rPr lang="en-US" sz="2800" dirty="0"/>
              <a:t>Pancreatitis</a:t>
            </a:r>
          </a:p>
          <a:p>
            <a:pPr marL="628650" lvl="1" indent="-171450">
              <a:defRPr/>
            </a:pPr>
            <a:r>
              <a:rPr lang="en-US" sz="2800" dirty="0"/>
              <a:t>Egg or soybean allergies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57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Propofol Infusion Syndrome (PRIS)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1917700"/>
            <a:ext cx="5432043" cy="48260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Incidence is rare (~1%)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Mortality rate up to 33%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Proposed mechanisms </a:t>
            </a:r>
          </a:p>
          <a:p>
            <a:pPr marL="346075" lvl="1" indent="-53975">
              <a:buFont typeface="Courier New" panose="02070309020205020404" pitchFamily="49" charset="0"/>
              <a:buChar char="o"/>
            </a:pPr>
            <a:r>
              <a:rPr lang="en-US" sz="2800" dirty="0"/>
              <a:t>Mitochondrial dysfunction </a:t>
            </a:r>
          </a:p>
          <a:p>
            <a:pPr marL="346075" lvl="1" indent="-53975">
              <a:buFont typeface="Courier New" panose="02070309020205020404" pitchFamily="49" charset="0"/>
              <a:buChar char="o"/>
            </a:pPr>
            <a:r>
              <a:rPr lang="en-US" sz="2800" dirty="0"/>
              <a:t>Impaired fatty acid oxidation </a:t>
            </a:r>
          </a:p>
          <a:p>
            <a:pPr marL="346075" lvl="1" indent="-53975">
              <a:buFont typeface="Courier New" panose="02070309020205020404" pitchFamily="49" charset="0"/>
              <a:buChar char="o"/>
            </a:pPr>
            <a:r>
              <a:rPr lang="en-US" sz="2800" dirty="0"/>
              <a:t>Diversion of carbohydrate metabolism to fat substrates </a:t>
            </a:r>
          </a:p>
          <a:p>
            <a:pPr marL="346075" lvl="1" indent="-53975">
              <a:buFont typeface="Courier New" panose="02070309020205020404" pitchFamily="49" charset="0"/>
              <a:buChar char="o"/>
            </a:pPr>
            <a:r>
              <a:rPr lang="en-US" sz="2800" dirty="0"/>
              <a:t>Metabolite accumulation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128133" y="1828800"/>
            <a:ext cx="58606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 indent="-114300">
              <a:buFont typeface="Arial" panose="020B0604020202020204" pitchFamily="34" charset="0"/>
              <a:buChar char="•"/>
            </a:pPr>
            <a:r>
              <a:rPr lang="en-US" sz="2800" dirty="0"/>
              <a:t>Associated with high doses (&gt; 70 mcg/kg/min) and prolonged infusions (&gt; 48 hours)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14300" lvl="1" indent="-1143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Definition:</a:t>
            </a:r>
          </a:p>
          <a:p>
            <a:pPr marL="406400" lvl="1" indent="-115888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Metabolic acidosis + cardiac dysfunction and 1 of:</a:t>
            </a:r>
          </a:p>
          <a:p>
            <a:pPr marL="863600" lvl="2" indent="-115888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Rhabdomyolysis</a:t>
            </a:r>
          </a:p>
          <a:p>
            <a:pPr marL="863600" lvl="2" indent="-115888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Renal failure</a:t>
            </a:r>
          </a:p>
          <a:p>
            <a:pPr marL="863600" lvl="2" indent="-115888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Hypertriglyceridemia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269" y="6282035"/>
            <a:ext cx="3526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ym typeface="Wingdings" panose="05000000000000000000" pitchFamily="2" charset="2"/>
              </a:rPr>
              <a:t>Devlin JW et al. </a:t>
            </a:r>
            <a:r>
              <a:rPr lang="en-US" sz="800" dirty="0" err="1">
                <a:sym typeface="Wingdings" panose="05000000000000000000" pitchFamily="2" charset="2"/>
              </a:rPr>
              <a:t>Crit</a:t>
            </a:r>
            <a:r>
              <a:rPr lang="en-US" sz="800" dirty="0">
                <a:sym typeface="Wingdings" panose="05000000000000000000" pitchFamily="2" charset="2"/>
              </a:rPr>
              <a:t> Care Med. (2018) </a:t>
            </a:r>
          </a:p>
          <a:p>
            <a:r>
              <a:rPr lang="en-US" sz="800" dirty="0">
                <a:sym typeface="Wingdings" panose="05000000000000000000" pitchFamily="2" charset="2"/>
              </a:rPr>
              <a:t>Barr J et al. </a:t>
            </a:r>
            <a:r>
              <a:rPr lang="en-US" sz="800" dirty="0" err="1">
                <a:sym typeface="Wingdings" panose="05000000000000000000" pitchFamily="2" charset="2"/>
              </a:rPr>
              <a:t>Crit</a:t>
            </a:r>
            <a:r>
              <a:rPr lang="en-US" sz="800" dirty="0">
                <a:sym typeface="Wingdings" panose="05000000000000000000" pitchFamily="2" charset="2"/>
              </a:rPr>
              <a:t> Care Med. (2013)</a:t>
            </a:r>
          </a:p>
          <a:p>
            <a:r>
              <a:rPr lang="en-US" sz="8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Roberts RJ et al. </a:t>
            </a:r>
            <a:r>
              <a:rPr lang="en-US" sz="800" b="0" i="1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Crit Care</a:t>
            </a:r>
            <a:r>
              <a:rPr lang="en-US" sz="8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. 2009;13(5):R169. doi:10.1186/cc8145</a:t>
            </a:r>
            <a:endParaRPr lang="en-US" sz="8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9728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sz="5400"/>
              <a:t>Dexmedetomidine</a:t>
            </a:r>
          </a:p>
        </p:txBody>
      </p:sp>
      <p:sp>
        <p:nvSpPr>
          <p:cNvPr id="7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572493" y="1962783"/>
            <a:ext cx="6713552" cy="4669004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altLang="en-US" sz="2400" dirty="0"/>
              <a:t>Sedative, analgesic/opioid sparing, sympatholytic properties</a:t>
            </a:r>
          </a:p>
          <a:p>
            <a:pPr lvl="1" eaLnBrk="1" hangingPunct="1"/>
            <a:r>
              <a:rPr lang="en-US" altLang="en-US" dirty="0"/>
              <a:t>↑ Ease of arousal</a:t>
            </a:r>
          </a:p>
          <a:p>
            <a:pPr eaLnBrk="1" hangingPunct="1"/>
            <a:r>
              <a:rPr lang="en-US" altLang="en-US" sz="2400" dirty="0"/>
              <a:t>Minimal respiratory depression</a:t>
            </a:r>
          </a:p>
          <a:p>
            <a:pPr eaLnBrk="1" hangingPunct="1"/>
            <a:r>
              <a:rPr lang="en-US" altLang="en-US" sz="2400" u="sng" dirty="0"/>
              <a:t>Onset of sedation</a:t>
            </a:r>
            <a:r>
              <a:rPr lang="en-US" altLang="en-US" sz="2400" dirty="0"/>
              <a:t>: 15 min</a:t>
            </a:r>
          </a:p>
          <a:p>
            <a:pPr eaLnBrk="1" hangingPunct="1"/>
            <a:r>
              <a:rPr lang="en-US" altLang="en-US" sz="2400" u="sng" dirty="0"/>
              <a:t>Peak sedation</a:t>
            </a:r>
            <a:r>
              <a:rPr lang="en-US" altLang="en-US" sz="2400" dirty="0"/>
              <a:t>: &lt;1 </a:t>
            </a:r>
            <a:r>
              <a:rPr lang="en-US" altLang="en-US" sz="2400" dirty="0" err="1"/>
              <a:t>hr</a:t>
            </a:r>
            <a:r>
              <a:rPr lang="en-US" altLang="en-US" sz="2400" dirty="0"/>
              <a:t> after starting drip</a:t>
            </a:r>
          </a:p>
          <a:p>
            <a:r>
              <a:rPr lang="en-US" altLang="en-US" sz="2400" dirty="0"/>
              <a:t>ADEs:</a:t>
            </a:r>
          </a:p>
          <a:p>
            <a:pPr lvl="1"/>
            <a:r>
              <a:rPr lang="en-US" altLang="en-US" b="1" dirty="0"/>
              <a:t>Bradycardia</a:t>
            </a:r>
          </a:p>
          <a:p>
            <a:pPr lvl="1"/>
            <a:r>
              <a:rPr lang="en-US" altLang="en-US" dirty="0"/>
              <a:t>Hypotension</a:t>
            </a:r>
          </a:p>
          <a:p>
            <a:pPr lvl="1"/>
            <a:r>
              <a:rPr lang="en-US" altLang="en-US" dirty="0"/>
              <a:t>Abrupt withdrawal can cause rebound HTN and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↑ HR</a:t>
            </a:r>
            <a:endParaRPr lang="en-US" altLang="en-US" dirty="0"/>
          </a:p>
        </p:txBody>
      </p:sp>
      <p:pic>
        <p:nvPicPr>
          <p:cNvPr id="6146" name="Picture 2" descr="Pfizer 00409166010 - McKesson Medical-Surgical">
            <a:extLst>
              <a:ext uri="{FF2B5EF4-FFF2-40B4-BE49-F238E27FC236}">
                <a16:creationId xmlns:a16="http://schemas.microsoft.com/office/drawing/2014/main" id="{AD4559E9-1E01-4723-8265-017BBC37B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r="847" b="-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916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Dexmedetomidine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No anticonvulsant effects</a:t>
            </a:r>
          </a:p>
          <a:p>
            <a:r>
              <a:rPr lang="en-US" altLang="en-US" dirty="0"/>
              <a:t>Only achieves minimal to moderate sedation</a:t>
            </a:r>
          </a:p>
          <a:p>
            <a:pPr lvl="1"/>
            <a:r>
              <a:rPr lang="en-US" altLang="en-US" dirty="0"/>
              <a:t>Not appropriate for NMBA</a:t>
            </a:r>
          </a:p>
          <a:p>
            <a:r>
              <a:rPr lang="en-US" altLang="en-US" dirty="0"/>
              <a:t>Loading dose associated with significant hypotension and bradycardia</a:t>
            </a:r>
          </a:p>
          <a:p>
            <a:r>
              <a:rPr lang="en-US" altLang="en-US" dirty="0"/>
              <a:t>Reduced clearance with severe hepatic dysfunction</a:t>
            </a:r>
          </a:p>
          <a:p>
            <a:r>
              <a:rPr lang="en-US" altLang="en-US" dirty="0"/>
              <a:t>Can be used in non-intubated patients and patients after they have been extubated</a:t>
            </a:r>
          </a:p>
        </p:txBody>
      </p:sp>
    </p:spTree>
    <p:extLst>
      <p:ext uri="{BB962C8B-B14F-4D97-AF65-F5344CB8AC3E}">
        <p14:creationId xmlns:p14="http://schemas.microsoft.com/office/powerpoint/2010/main" val="2297397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Sedative Properties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78569" y="2157731"/>
          <a:ext cx="10451430" cy="4275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3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3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6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8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25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Benzodiazepines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Propofol</a:t>
                      </a:r>
                      <a:endParaRPr lang="en-US" sz="2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Dexmedetomidine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5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Anxiolytic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5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Amnestic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25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Hypnotic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25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Anticonvulsant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25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Analgesic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581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9700" y="292101"/>
          <a:ext cx="11912601" cy="5978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4071">
                  <a:extLst>
                    <a:ext uri="{9D8B030D-6E8A-4147-A177-3AD203B41FA5}">
                      <a16:colId xmlns:a16="http://schemas.microsoft.com/office/drawing/2014/main" val="1454999479"/>
                    </a:ext>
                  </a:extLst>
                </a:gridCol>
                <a:gridCol w="3186329">
                  <a:extLst>
                    <a:ext uri="{9D8B030D-6E8A-4147-A177-3AD203B41FA5}">
                      <a16:colId xmlns:a16="http://schemas.microsoft.com/office/drawing/2014/main" val="3606686168"/>
                    </a:ext>
                  </a:extLst>
                </a:gridCol>
                <a:gridCol w="3695700">
                  <a:extLst>
                    <a:ext uri="{9D8B030D-6E8A-4147-A177-3AD203B41FA5}">
                      <a16:colId xmlns:a16="http://schemas.microsoft.com/office/drawing/2014/main" val="2054256788"/>
                    </a:ext>
                  </a:extLst>
                </a:gridCol>
                <a:gridCol w="3746501">
                  <a:extLst>
                    <a:ext uri="{9D8B030D-6E8A-4147-A177-3AD203B41FA5}">
                      <a16:colId xmlns:a16="http://schemas.microsoft.com/office/drawing/2014/main" val="1566945752"/>
                    </a:ext>
                  </a:extLst>
                </a:gridCol>
              </a:tblGrid>
              <a:tr h="40103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MENDS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MIDEX/PRODEX (2012)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SEDCOM (2009)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694077"/>
                  </a:ext>
                </a:extLst>
              </a:tr>
              <a:tr h="983268">
                <a:tc>
                  <a:txBody>
                    <a:bodyPr/>
                    <a:lstStyle/>
                    <a:p>
                      <a:r>
                        <a:rPr lang="en-US" sz="1600" dirty="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Compare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duration of delirium and coma in mechanically ventilated patients</a:t>
                      </a:r>
                      <a:r>
                        <a:rPr lang="en-US" sz="1600" baseline="0" dirty="0"/>
                        <a:t> with dexmedetomidine vs lorazepam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Determine</a:t>
                      </a:r>
                      <a:r>
                        <a:rPr lang="en-US" sz="1600" baseline="0" dirty="0"/>
                        <a:t> efficacy of dexmedetomidine vs midazolam or </a:t>
                      </a:r>
                      <a:r>
                        <a:rPr lang="en-US" sz="1600" baseline="0" dirty="0" err="1"/>
                        <a:t>propofol</a:t>
                      </a:r>
                      <a:r>
                        <a:rPr lang="en-US" sz="1600" baseline="0" dirty="0"/>
                        <a:t> 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Compare efficacy and safety of prolonged sedation with demedetomidine vs midazolam in mechanically ventilated patients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875227"/>
                  </a:ext>
                </a:extLst>
              </a:tr>
              <a:tr h="932468">
                <a:tc>
                  <a:txBody>
                    <a:bodyPr/>
                    <a:lstStyle/>
                    <a:p>
                      <a:r>
                        <a:rPr lang="en-US" sz="1600" dirty="0"/>
                        <a:t>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Double blind, randomized controlled trial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Medical/surgical ICU</a:t>
                      </a:r>
                      <a:r>
                        <a:rPr lang="en-US" sz="1600" baseline="0" dirty="0"/>
                        <a:t> patients requiring mechanical ventilation &gt; 24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Two phase 3 multicenter, randomized, double blind controlled trials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Mechanically ventilated ICU patients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Prospective, randomized, double blind controlled trial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Mechanically</a:t>
                      </a:r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ventilated ICU patients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199738"/>
                  </a:ext>
                </a:extLst>
              </a:tr>
              <a:tr h="1002576">
                <a:tc>
                  <a:txBody>
                    <a:bodyPr/>
                    <a:lstStyle/>
                    <a:p>
                      <a:r>
                        <a:rPr lang="en-US" sz="1600" dirty="0"/>
                        <a:t>Outcomes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Primary: delirium and coma free days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Secondary: ICU/Hospital</a:t>
                      </a:r>
                      <a:r>
                        <a:rPr lang="en-US" sz="1600" baseline="0" dirty="0"/>
                        <a:t> LOS, 28 day mortality, ventilator days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Primary: time</a:t>
                      </a:r>
                      <a:r>
                        <a:rPr lang="en-US" sz="1600" baseline="0" dirty="0"/>
                        <a:t> at target sedation (RASS 0 to -3), duration of mechanical ventilation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Secondary: ICU LOS, time to </a:t>
                      </a:r>
                      <a:r>
                        <a:rPr lang="en-US" sz="1600" baseline="0" dirty="0" err="1"/>
                        <a:t>extubation</a:t>
                      </a:r>
                      <a:r>
                        <a:rPr lang="en-US" sz="1600" baseline="0" dirty="0"/>
                        <a:t>, </a:t>
                      </a:r>
                      <a:r>
                        <a:rPr lang="en-US" sz="1600" baseline="0" dirty="0" err="1"/>
                        <a:t>arousabillity</a:t>
                      </a:r>
                      <a:r>
                        <a:rPr lang="en-US" sz="1600" baseline="0" dirty="0"/>
                        <a:t> of patient </a:t>
                      </a:r>
                      <a:endParaRPr lang="en-US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Primary: percentage of time within target</a:t>
                      </a:r>
                      <a:r>
                        <a:rPr lang="en-US" sz="1600" baseline="0" dirty="0"/>
                        <a:t> RASS (+1 to -2)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Secondary: delirium free days, time to </a:t>
                      </a:r>
                      <a:r>
                        <a:rPr lang="en-US" sz="1600" baseline="0" dirty="0" err="1"/>
                        <a:t>extubation</a:t>
                      </a:r>
                      <a:r>
                        <a:rPr lang="en-US" sz="1600" baseline="0" dirty="0"/>
                        <a:t>, ICU LOS, 30 day morality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989133"/>
                  </a:ext>
                </a:extLst>
              </a:tr>
              <a:tr h="866428">
                <a:tc>
                  <a:txBody>
                    <a:bodyPr/>
                    <a:lstStyle/>
                    <a:p>
                      <a:r>
                        <a:rPr lang="en-US" sz="1600" dirty="0"/>
                        <a:t>Results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Demedetomidine group had more delirium and coma free days (7 vs 3)</a:t>
                      </a:r>
                    </a:p>
                    <a:p>
                      <a:pPr marL="0" lvl="1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No difference in secondary outcomes or safety endpoints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difference in primary outcome </a:t>
                      </a:r>
                    </a:p>
                    <a:p>
                      <a:pPr marL="0" lvl="1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Shorter duration of mechanical ventilation and shorter time to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extubation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 dexmedetomidine groups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difference in primary outcome </a:t>
                      </a:r>
                    </a:p>
                    <a:p>
                      <a:pPr marL="0" lvl="1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Dexmedetomidine group had 30% less delirium and spent ~ 2 fewer days on the ventilator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002363"/>
                  </a:ext>
                </a:extLst>
              </a:tr>
              <a:tr h="896807">
                <a:tc>
                  <a:txBody>
                    <a:bodyPr/>
                    <a:lstStyle/>
                    <a:p>
                      <a:r>
                        <a:rPr lang="en-US" sz="1600" dirty="0"/>
                        <a:t>Conclusions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Dexmedetomidine resulted in more days alive without delirium or coma and more time at the targeted level of sedation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Dexmedetomidine group had</a:t>
                      </a:r>
                      <a:r>
                        <a:rPr lang="en-US" sz="1600" baseline="0" dirty="0"/>
                        <a:t> shorter time to </a:t>
                      </a:r>
                      <a:r>
                        <a:rPr lang="en-US" sz="1600" baseline="0" dirty="0" err="1"/>
                        <a:t>extubation</a:t>
                      </a:r>
                      <a:r>
                        <a:rPr lang="en-US" sz="1600" baseline="0" dirty="0"/>
                        <a:t>, able to communicate with nursing staff, no difference in ICU/hospital LOS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Dexmedetomidine</a:t>
                      </a:r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group had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time on the ventilator,</a:t>
                      </a:r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delirium, and developed less tachycardia and hypertension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22431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-88900" y="6442501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/>
              <a:t>Pandharpande</a:t>
            </a:r>
            <a:r>
              <a:rPr lang="en-US" sz="800" dirty="0"/>
              <a:t> PP, et al. </a:t>
            </a:r>
            <a:r>
              <a:rPr lang="en-US" sz="800" i="1" dirty="0"/>
              <a:t>JAMA</a:t>
            </a:r>
            <a:r>
              <a:rPr lang="en-US" sz="800" dirty="0"/>
              <a:t> (2007).</a:t>
            </a:r>
          </a:p>
          <a:p>
            <a:r>
              <a:rPr lang="en-US" sz="800" dirty="0"/>
              <a:t>Riker RR, et al. </a:t>
            </a:r>
            <a:r>
              <a:rPr lang="en-US" sz="800" i="1" dirty="0"/>
              <a:t>JAMA </a:t>
            </a:r>
            <a:r>
              <a:rPr lang="en-US" sz="800" dirty="0"/>
              <a:t>(2009). </a:t>
            </a:r>
          </a:p>
          <a:p>
            <a:r>
              <a:rPr lang="en-US" sz="800" dirty="0" err="1"/>
              <a:t>Jakob</a:t>
            </a:r>
            <a:r>
              <a:rPr lang="en-US" sz="800" dirty="0"/>
              <a:t> SM, et al. </a:t>
            </a:r>
            <a:r>
              <a:rPr lang="en-US" sz="800" i="1" dirty="0"/>
              <a:t>JAMA </a:t>
            </a:r>
            <a:r>
              <a:rPr lang="en-US" sz="800" dirty="0"/>
              <a:t>(2012). </a:t>
            </a:r>
          </a:p>
          <a:p>
            <a:endParaRPr lang="en-US" sz="800" dirty="0"/>
          </a:p>
          <a:p>
            <a:endParaRPr lang="en-US" sz="800" dirty="0"/>
          </a:p>
          <a:p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1206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000656" y="0"/>
            <a:ext cx="8229600" cy="884238"/>
          </a:xfrm>
        </p:spPr>
        <p:txBody>
          <a:bodyPr/>
          <a:lstStyle/>
          <a:p>
            <a:pPr eaLnBrk="1" hangingPunct="1"/>
            <a:r>
              <a:rPr lang="en-US" altLang="en-US" dirty="0"/>
              <a:t>Non-Benzodiazepine Sedation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544749" y="1066800"/>
            <a:ext cx="9894651" cy="472440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 err="1"/>
              <a:t>Propofol</a:t>
            </a:r>
            <a:r>
              <a:rPr lang="en-US" dirty="0"/>
              <a:t> and </a:t>
            </a:r>
            <a:r>
              <a:rPr lang="en-US" dirty="0" err="1"/>
              <a:t>dexmedetomidine</a:t>
            </a:r>
            <a:r>
              <a:rPr lang="en-US" dirty="0"/>
              <a:t> may be preferred over sedation with </a:t>
            </a:r>
            <a:r>
              <a:rPr lang="en-US" dirty="0" err="1"/>
              <a:t>benzos</a:t>
            </a:r>
            <a:r>
              <a:rPr lang="en-US" dirty="0"/>
              <a:t>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↓ ICU length of stay by 0.5 days</a:t>
            </a:r>
            <a:endParaRPr lang="en-US" baseline="30000" dirty="0"/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↓ Length of mechanical ventilation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SEDCOM</a:t>
            </a:r>
            <a:endParaRPr lang="en-US" baseline="30000" dirty="0"/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dirty="0"/>
              <a:t>Time to </a:t>
            </a:r>
            <a:r>
              <a:rPr lang="en-US" dirty="0" err="1"/>
              <a:t>extubation</a:t>
            </a:r>
            <a:r>
              <a:rPr lang="en-US" dirty="0"/>
              <a:t>: dexmedetomidine: 3.7 days vs. Midazolam: 5.6 days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dirty="0"/>
              <a:t>No difference in incidence of self-</a:t>
            </a:r>
            <a:r>
              <a:rPr lang="en-US" dirty="0" err="1"/>
              <a:t>extubation</a:t>
            </a: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Carson et al. 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dirty="0"/>
              <a:t>Intermittent </a:t>
            </a:r>
            <a:r>
              <a:rPr lang="en-US" dirty="0" err="1"/>
              <a:t>lorazepam</a:t>
            </a:r>
            <a:r>
              <a:rPr lang="en-US" dirty="0"/>
              <a:t> vs. </a:t>
            </a:r>
            <a:r>
              <a:rPr lang="en-US" dirty="0" err="1"/>
              <a:t>propofol</a:t>
            </a:r>
            <a:r>
              <a:rPr lang="en-US" dirty="0"/>
              <a:t> in patients on MV for ≥48h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dirty="0"/>
              <a:t>Median ventilator days: </a:t>
            </a:r>
            <a:r>
              <a:rPr lang="en-US" dirty="0" err="1"/>
              <a:t>Propofol</a:t>
            </a:r>
            <a:r>
              <a:rPr lang="en-US" dirty="0"/>
              <a:t>: 5.8d vs. </a:t>
            </a:r>
            <a:r>
              <a:rPr lang="en-US" dirty="0" err="1"/>
              <a:t>Lorazepam</a:t>
            </a:r>
            <a:r>
              <a:rPr lang="en-US" dirty="0"/>
              <a:t>: 8.4d; P=0.04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 No difference in mortality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Benzodiazepines remain important</a:t>
            </a:r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4749" y="5411612"/>
            <a:ext cx="8763000" cy="2092881"/>
          </a:xfrm>
          <a:prstGeom prst="rect">
            <a:avLst/>
          </a:prstGeom>
          <a:noFill/>
        </p:spPr>
        <p:txBody>
          <a:bodyPr numCol="3">
            <a:spAutoFit/>
          </a:bodyPr>
          <a:lstStyle/>
          <a:p>
            <a:pPr marL="914400" lvl="1" indent="-457200">
              <a:buFont typeface="Calibri" pitchFamily="34" charset="0"/>
              <a:buChar char="⁻"/>
              <a:defRPr/>
            </a:pPr>
            <a:r>
              <a:rPr lang="en-US" sz="2600" dirty="0">
                <a:cs typeface="Calibri" pitchFamily="34" charset="0"/>
              </a:rPr>
              <a:t>Anxiety</a:t>
            </a:r>
          </a:p>
          <a:p>
            <a:pPr marL="914400" lvl="1" indent="-457200">
              <a:buFont typeface="Calibri" pitchFamily="34" charset="0"/>
              <a:buChar char="⁻"/>
              <a:defRPr/>
            </a:pPr>
            <a:r>
              <a:rPr lang="en-US" sz="2600" dirty="0">
                <a:cs typeface="Calibri" pitchFamily="34" charset="0"/>
              </a:rPr>
              <a:t>Seizures</a:t>
            </a:r>
          </a:p>
          <a:p>
            <a:pPr marL="914400" lvl="1" indent="-457200">
              <a:buFont typeface="Calibri" pitchFamily="34" charset="0"/>
              <a:buChar char="⁻"/>
              <a:defRPr/>
            </a:pPr>
            <a:endParaRPr lang="en-US" sz="2600" dirty="0">
              <a:cs typeface="Calibri" pitchFamily="34" charset="0"/>
            </a:endParaRPr>
          </a:p>
          <a:p>
            <a:pPr marL="914400" lvl="1" indent="-457200">
              <a:buFont typeface="Calibri" pitchFamily="34" charset="0"/>
              <a:buChar char="⁻"/>
              <a:defRPr/>
            </a:pPr>
            <a:endParaRPr lang="en-US" sz="2600" dirty="0">
              <a:cs typeface="Calibri" pitchFamily="34" charset="0"/>
            </a:endParaRPr>
          </a:p>
          <a:p>
            <a:pPr marL="914400" lvl="1" indent="-457200">
              <a:buFont typeface="Calibri" pitchFamily="34" charset="0"/>
              <a:buChar char="⁻"/>
              <a:defRPr/>
            </a:pPr>
            <a:endParaRPr lang="en-US" sz="2600" dirty="0">
              <a:cs typeface="Calibri" pitchFamily="34" charset="0"/>
            </a:endParaRPr>
          </a:p>
          <a:p>
            <a:pPr marL="914400" lvl="1" indent="-457200">
              <a:buFont typeface="Calibri" pitchFamily="34" charset="0"/>
              <a:buChar char="⁻"/>
              <a:defRPr/>
            </a:pPr>
            <a:r>
              <a:rPr lang="en-US" sz="2600" dirty="0">
                <a:cs typeface="Calibri" pitchFamily="34" charset="0"/>
              </a:rPr>
              <a:t>Benzo withdrawal</a:t>
            </a:r>
          </a:p>
          <a:p>
            <a:pPr lvl="1" eaLnBrk="1" hangingPunct="1">
              <a:defRPr/>
            </a:pPr>
            <a:endParaRPr lang="en-US" sz="2600" dirty="0">
              <a:cs typeface="Calibri" pitchFamily="34" charset="0"/>
            </a:endParaRPr>
          </a:p>
          <a:p>
            <a:pPr lvl="1" eaLnBrk="1" hangingPunct="1">
              <a:defRPr/>
            </a:pPr>
            <a:endParaRPr lang="en-US" sz="2600" dirty="0">
              <a:cs typeface="Calibri" pitchFamily="34" charset="0"/>
            </a:endParaRPr>
          </a:p>
          <a:p>
            <a:pPr marL="914400" lvl="1" indent="-457200">
              <a:buFont typeface="Calibri" pitchFamily="34" charset="0"/>
              <a:buChar char="⁻"/>
              <a:defRPr/>
            </a:pPr>
            <a:r>
              <a:rPr lang="en-US" sz="2600" dirty="0">
                <a:cs typeface="Calibri" pitchFamily="34" charset="0"/>
              </a:rPr>
              <a:t>Deep sedation</a:t>
            </a:r>
          </a:p>
          <a:p>
            <a:pPr marL="914400" lvl="1" indent="-457200">
              <a:buFont typeface="Calibri" pitchFamily="34" charset="0"/>
              <a:buChar char="⁻"/>
              <a:defRPr/>
            </a:pPr>
            <a:r>
              <a:rPr lang="en-US" sz="2600" dirty="0">
                <a:cs typeface="Calibri" pitchFamily="34" charset="0"/>
              </a:rPr>
              <a:t>Amnesia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444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9734"/>
              </p:ext>
            </p:extLst>
          </p:nvPr>
        </p:nvGraphicFramePr>
        <p:xfrm>
          <a:off x="1524001" y="1"/>
          <a:ext cx="9143999" cy="6891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6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4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13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058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Agent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Onset after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loading dose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</a:t>
                      </a:r>
                      <a:r>
                        <a:rPr lang="en-US" sz="2000" baseline="-25000" dirty="0"/>
                        <a:t>1/2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Loading Dose (IV) 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Maintenance Dose (IV)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Adverse</a:t>
                      </a:r>
                      <a:r>
                        <a:rPr lang="en-US" sz="2000" baseline="0" dirty="0"/>
                        <a:t> Effects</a:t>
                      </a:r>
                      <a:endParaRPr lang="en-US" sz="2000" dirty="0"/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2231">
                <a:tc>
                  <a:txBody>
                    <a:bodyPr/>
                    <a:lstStyle/>
                    <a:p>
                      <a:r>
                        <a:rPr lang="en-US" sz="1800" dirty="0" err="1"/>
                        <a:t>Propofol</a:t>
                      </a:r>
                      <a:endParaRPr lang="en-US" sz="1800" dirty="0"/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1-2 min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/>
                        <a:t>Short term use</a:t>
                      </a:r>
                      <a:r>
                        <a:rPr lang="en-US" sz="1800" dirty="0"/>
                        <a:t>: 3-12hr</a:t>
                      </a:r>
                    </a:p>
                    <a:p>
                      <a:pPr algn="ctr"/>
                      <a:r>
                        <a:rPr lang="en-US" sz="1800" u="sng" dirty="0"/>
                        <a:t>Long-term</a:t>
                      </a:r>
                      <a:r>
                        <a:rPr lang="en-US" sz="1800" u="sng" baseline="0" dirty="0"/>
                        <a:t> use</a:t>
                      </a:r>
                      <a:r>
                        <a:rPr lang="en-US" sz="1800" baseline="0" dirty="0"/>
                        <a:t>: 50 ± 18.6hr</a:t>
                      </a:r>
                      <a:endParaRPr lang="en-US" sz="1800" dirty="0"/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5mg over 5 min</a:t>
                      </a:r>
                      <a:r>
                        <a:rPr lang="en-US" sz="1800" baseline="30000" dirty="0"/>
                        <a:t>1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5-50 mg/kg/min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Pain</a:t>
                      </a:r>
                      <a:r>
                        <a:rPr lang="en-US" sz="1800" baseline="0" dirty="0"/>
                        <a:t> on injection, hypotension, respiratory depression, ↑TGs, pancreatitis</a:t>
                      </a:r>
                      <a:endParaRPr lang="en-US" sz="1800" dirty="0"/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1484">
                <a:tc>
                  <a:txBody>
                    <a:bodyPr/>
                    <a:lstStyle/>
                    <a:p>
                      <a:r>
                        <a:rPr lang="en-US" sz="1800" dirty="0" err="1"/>
                        <a:t>Lorazepam</a:t>
                      </a:r>
                      <a:endParaRPr lang="en-US" sz="1800" dirty="0"/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15-20 min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8-15hr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0.02-0.04 mg/kg</a:t>
                      </a:r>
                    </a:p>
                    <a:p>
                      <a:pPr algn="ctr"/>
                      <a:r>
                        <a:rPr lang="en-US" sz="1800" dirty="0"/>
                        <a:t>(≤2mg)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sng" dirty="0"/>
                        <a:t>Bolus</a:t>
                      </a:r>
                      <a:r>
                        <a:rPr lang="en-US" sz="1800" b="0" u="none" dirty="0"/>
                        <a:t>:</a:t>
                      </a:r>
                      <a:r>
                        <a:rPr lang="en-US" sz="1800" b="0" u="none" baseline="0" dirty="0"/>
                        <a:t> </a:t>
                      </a:r>
                      <a:r>
                        <a:rPr lang="en-US" sz="1800" u="none" dirty="0"/>
                        <a:t>0.02-0.06</a:t>
                      </a:r>
                      <a:r>
                        <a:rPr lang="en-US" sz="1800" dirty="0"/>
                        <a:t> mg/kg q2-6h prn</a:t>
                      </a:r>
                    </a:p>
                    <a:p>
                      <a:pPr algn="ctr"/>
                      <a:r>
                        <a:rPr lang="en-US" sz="1800" u="sng" dirty="0"/>
                        <a:t>Continuous</a:t>
                      </a:r>
                      <a:r>
                        <a:rPr lang="en-US" sz="1800" u="none" dirty="0"/>
                        <a:t>:</a:t>
                      </a:r>
                      <a:r>
                        <a:rPr lang="en-US" sz="1800" u="none" baseline="0" dirty="0"/>
                        <a:t> 0.01-0.1mg/kg/</a:t>
                      </a:r>
                      <a:r>
                        <a:rPr lang="en-US" sz="1800" u="none" baseline="0" dirty="0" err="1"/>
                        <a:t>hr</a:t>
                      </a:r>
                      <a:endParaRPr lang="en-US" sz="1800" u="sng" dirty="0"/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Respiratory</a:t>
                      </a:r>
                      <a:r>
                        <a:rPr lang="en-US" sz="1800" baseline="0" dirty="0"/>
                        <a:t> depression, hypotension, propylene glycol acidosis, nephrotoxicity</a:t>
                      </a:r>
                      <a:endParaRPr lang="en-US" sz="1800" dirty="0"/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1778">
                <a:tc>
                  <a:txBody>
                    <a:bodyPr/>
                    <a:lstStyle/>
                    <a:p>
                      <a:r>
                        <a:rPr lang="en-US" sz="1800" dirty="0" err="1"/>
                        <a:t>Precedex</a:t>
                      </a:r>
                      <a:endParaRPr lang="en-US" sz="1800" dirty="0"/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5-10 min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1.8-3.1 </a:t>
                      </a:r>
                      <a:r>
                        <a:rPr lang="en-US" sz="1800" dirty="0" err="1"/>
                        <a:t>hr</a:t>
                      </a:r>
                      <a:endParaRPr lang="en-US" sz="1800" dirty="0"/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1mg/kg over 10 minutes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0.2-0 1.5 mg/kg/</a:t>
                      </a:r>
                      <a:r>
                        <a:rPr lang="en-US" sz="1800" dirty="0" err="1"/>
                        <a:t>hr</a:t>
                      </a:r>
                      <a:endParaRPr lang="en-US" sz="1800" dirty="0"/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Bradycardia, hypotension,</a:t>
                      </a:r>
                      <a:r>
                        <a:rPr lang="en-US" sz="1800" baseline="0" dirty="0"/>
                        <a:t> hypertension w/ loading dose, loss of airway reflexes</a:t>
                      </a:r>
                      <a:endParaRPr lang="en-US" sz="1800" dirty="0"/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016">
                <a:tc>
                  <a:txBody>
                    <a:bodyPr/>
                    <a:lstStyle/>
                    <a:p>
                      <a:r>
                        <a:rPr lang="en-US" sz="1800" dirty="0"/>
                        <a:t>Midazolam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2-5 min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3- &gt;24 </a:t>
                      </a:r>
                      <a:r>
                        <a:rPr lang="en-US" sz="1800" dirty="0" err="1"/>
                        <a:t>hr</a:t>
                      </a:r>
                      <a:endParaRPr lang="en-US" sz="1800" dirty="0"/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0.01-0.05 mg/kg over several min</a:t>
                      </a:r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0.02-0.1 mg/kg/</a:t>
                      </a:r>
                      <a:r>
                        <a:rPr lang="en-US" sz="1800" dirty="0" err="1"/>
                        <a:t>hr</a:t>
                      </a:r>
                      <a:endParaRPr lang="en-US" sz="1800" dirty="0"/>
                    </a:p>
                  </a:txBody>
                  <a:tcPr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Respiratory</a:t>
                      </a:r>
                      <a:r>
                        <a:rPr lang="en-US" sz="1800" baseline="0" dirty="0"/>
                        <a:t> depression and hypotension</a:t>
                      </a:r>
                      <a:endParaRPr lang="en-US" sz="1800" dirty="0"/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1276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75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Rectangle 85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166343-F3B2-457E-BBA3-E1D92843D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Fentanyl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25E80-7054-4C72-BF34-B30D7802E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827" y="2338625"/>
            <a:ext cx="6412017" cy="4115072"/>
          </a:xfrm>
        </p:spPr>
        <p:txBody>
          <a:bodyPr>
            <a:normAutofit/>
          </a:bodyPr>
          <a:lstStyle/>
          <a:p>
            <a:r>
              <a:rPr lang="en-US" sz="2400" dirty="0"/>
              <a:t>Analgesic and sedative effects</a:t>
            </a:r>
          </a:p>
          <a:p>
            <a:endParaRPr lang="en-US" sz="2400" dirty="0"/>
          </a:p>
          <a:p>
            <a:r>
              <a:rPr lang="en-US" sz="2400" dirty="0"/>
              <a:t>Highly lipophilic</a:t>
            </a:r>
          </a:p>
          <a:p>
            <a:pPr lvl="1"/>
            <a:r>
              <a:rPr lang="en-US" dirty="0"/>
              <a:t>Fast onset of action</a:t>
            </a:r>
          </a:p>
          <a:p>
            <a:pPr lvl="1"/>
            <a:r>
              <a:rPr lang="en-US" dirty="0"/>
              <a:t>Obesity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↑ Volume of distribution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Distributes to peripheral tissues  accumulation with longer duration of infusion  ↑ 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1/2</a:t>
            </a:r>
          </a:p>
          <a:p>
            <a:pPr lvl="1"/>
            <a:endParaRPr lang="en-US" dirty="0"/>
          </a:p>
          <a:p>
            <a:r>
              <a:rPr lang="en-US" sz="2400" dirty="0"/>
              <a:t>Age not significant factor in fentanyl metabolism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B4E8E-3C0F-40EC-8422-4366E2B29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654" y="468763"/>
            <a:ext cx="4567070" cy="3082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F5422-1A44-4AD0-B1D4-1F9C8E381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194" y="3576847"/>
            <a:ext cx="4433991" cy="32811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A52769-1822-45D1-A8DE-610C40C49AEE}"/>
              </a:ext>
            </a:extLst>
          </p:cNvPr>
          <p:cNvSpPr txBox="1"/>
          <p:nvPr/>
        </p:nvSpPr>
        <p:spPr>
          <a:xfrm>
            <a:off x="7531194" y="78749"/>
            <a:ext cx="456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Compartment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1288D9-67AC-413A-BA93-327F23F71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15" y="6389246"/>
            <a:ext cx="13620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39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Treatment of delirium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altLang="en-US" sz="2400" dirty="0"/>
              <a:t>Quetiapine +</a:t>
            </a:r>
            <a:r>
              <a:rPr lang="en-US" sz="2400" dirty="0"/>
              <a:t> prn haloperidol</a:t>
            </a:r>
            <a:endParaRPr lang="en-US" sz="2400" baseline="30000" dirty="0"/>
          </a:p>
          <a:p>
            <a:pPr marL="628650" lvl="1" indent="-171450">
              <a:defRPr/>
            </a:pPr>
            <a:r>
              <a:rPr lang="en-US" dirty="0"/>
              <a:t>Quetiapine group received 50mg q12h increasing q24h if ≥1 dose of prn </a:t>
            </a:r>
            <a:r>
              <a:rPr lang="en-US" dirty="0" err="1"/>
              <a:t>haldol</a:t>
            </a:r>
            <a:r>
              <a:rPr lang="en-US" dirty="0"/>
              <a:t> was used</a:t>
            </a:r>
          </a:p>
          <a:p>
            <a:pPr marL="628650" lvl="1" indent="-171450">
              <a:defRPr/>
            </a:pPr>
            <a:r>
              <a:rPr lang="en-US" dirty="0"/>
              <a:t>Haldol 1-10mg IV up to q2h prn to control symptoms associated with delirium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↓ Time to first resolution of delirium</a:t>
            </a:r>
          </a:p>
          <a:p>
            <a:pPr lvl="2">
              <a:buFont typeface="Arial" charset="0"/>
              <a:buChar char="–"/>
              <a:defRPr/>
            </a:pPr>
            <a:r>
              <a:rPr lang="en-US" sz="2400" dirty="0"/>
              <a:t>Quetiapine: 1d, Placebo: 4.5d; P=0.001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↓ Time in delirium (hours)</a:t>
            </a:r>
          </a:p>
          <a:p>
            <a:pPr lvl="2">
              <a:buFont typeface="Arial" charset="0"/>
              <a:buChar char="–"/>
              <a:defRPr/>
            </a:pPr>
            <a:r>
              <a:rPr lang="en-US" sz="2400" dirty="0"/>
              <a:t>Quetiapine: 36, Placebo: 120, P=0.006</a:t>
            </a:r>
            <a:endParaRPr lang="en-US" alt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D81ADD-541A-4D6A-BE8E-0FFECE5BA9AB}"/>
              </a:ext>
            </a:extLst>
          </p:cNvPr>
          <p:cNvSpPr txBox="1"/>
          <p:nvPr/>
        </p:nvSpPr>
        <p:spPr>
          <a:xfrm>
            <a:off x="233635" y="6370873"/>
            <a:ext cx="8502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Devlin JW et al</a:t>
            </a:r>
            <a:r>
              <a:rPr lang="en-US" dirty="0">
                <a:solidFill>
                  <a:srgbClr val="212121"/>
                </a:solidFill>
                <a:latin typeface="BlinkMacSystemFont"/>
              </a:rPr>
              <a:t>. 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Crit Care Med. 2010 Feb;38(2):419-27.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2B18F6-84B3-4D42-8ACA-5E2992425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003" y="871232"/>
            <a:ext cx="6360949" cy="154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4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8172-24C6-4013-8AB9-7B59D6244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49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Antipsychotic receptor antagonism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586719-E1CF-4740-A707-DE1F3AE3A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9077" y="1460500"/>
            <a:ext cx="7893845" cy="5262563"/>
          </a:xfrm>
        </p:spPr>
      </p:pic>
    </p:spTree>
    <p:extLst>
      <p:ext uri="{BB962C8B-B14F-4D97-AF65-F5344CB8AC3E}">
        <p14:creationId xmlns:p14="http://schemas.microsoft.com/office/powerpoint/2010/main" val="3013947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Antipsychotics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en-US" dirty="0"/>
              <a:t>Haloperidol</a:t>
            </a:r>
          </a:p>
          <a:p>
            <a:pPr lvl="1"/>
            <a:r>
              <a:rPr lang="en-US" altLang="en-US" dirty="0"/>
              <a:t>VERY Limited </a:t>
            </a:r>
            <a:r>
              <a:rPr lang="en-US" dirty="0"/>
              <a:t>evidence for reduction of duration of delirium as monotherapy</a:t>
            </a:r>
            <a:endParaRPr lang="en-US" altLang="en-US" dirty="0"/>
          </a:p>
          <a:p>
            <a:pPr lvl="1"/>
            <a:r>
              <a:rPr lang="en-US" altLang="en-US" dirty="0"/>
              <a:t>Repeat dose until agitation subsides</a:t>
            </a:r>
          </a:p>
          <a:p>
            <a:pPr lvl="1"/>
            <a:r>
              <a:rPr lang="en-US" altLang="en-US" dirty="0"/>
              <a:t>Some data to suggest </a:t>
            </a:r>
            <a:r>
              <a:rPr lang="en-US" altLang="en-US" dirty="0" err="1"/>
              <a:t>QTc</a:t>
            </a:r>
            <a:r>
              <a:rPr lang="en-US" altLang="en-US" dirty="0"/>
              <a:t> prolongation risk increased in patients with NORMAL baseline </a:t>
            </a:r>
            <a:r>
              <a:rPr lang="en-US" altLang="en-US" dirty="0" err="1"/>
              <a:t>QTc</a:t>
            </a:r>
            <a:endParaRPr lang="en-US" altLang="en-US" dirty="0"/>
          </a:p>
          <a:p>
            <a:r>
              <a:rPr lang="en-US" altLang="en-US" dirty="0"/>
              <a:t>Olanzapine</a:t>
            </a:r>
          </a:p>
          <a:p>
            <a:pPr lvl="1"/>
            <a:r>
              <a:rPr lang="en-US" altLang="en-US" dirty="0"/>
              <a:t>40% increase in clearance in smokers, 30% decrease in clearance in females </a:t>
            </a:r>
          </a:p>
          <a:p>
            <a:r>
              <a:rPr lang="en-US" altLang="en-US" dirty="0"/>
              <a:t>Risperidone and haloperidol have similar potency (mg/d)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17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78615"/>
              </p:ext>
            </p:extLst>
          </p:nvPr>
        </p:nvGraphicFramePr>
        <p:xfrm>
          <a:off x="397564" y="1"/>
          <a:ext cx="11794436" cy="6930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7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7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29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8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8712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Agent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  <a:r>
                        <a:rPr lang="en-US" sz="2400" baseline="-25000" dirty="0"/>
                        <a:t>1/2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Dosage Adj.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Sedation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QTc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Lipid/</a:t>
                      </a:r>
                    </a:p>
                    <a:p>
                      <a:pPr algn="ctr"/>
                      <a:r>
                        <a:rPr lang="en-US" sz="2000" dirty="0"/>
                        <a:t>DM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975">
                <a:tc>
                  <a:txBody>
                    <a:bodyPr/>
                    <a:lstStyle/>
                    <a:p>
                      <a:r>
                        <a:rPr lang="en-US" sz="2000" b="1" dirty="0"/>
                        <a:t>Haloperidol</a:t>
                      </a:r>
                    </a:p>
                    <a:p>
                      <a:r>
                        <a:rPr lang="en-US" sz="2000" b="1" dirty="0"/>
                        <a:t>(IV/PO/IM)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2-5mg IV, then repeat doubling dose q15min*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18h</a:t>
                      </a:r>
                    </a:p>
                    <a:p>
                      <a:pPr algn="ctr"/>
                      <a:endParaRPr lang="en-US" sz="2000" dirty="0"/>
                    </a:p>
                    <a:p>
                      <a:pPr algn="ctr"/>
                      <a:r>
                        <a:rPr lang="en-US" sz="2000" dirty="0"/>
                        <a:t>Onset</a:t>
                      </a:r>
                      <a:r>
                        <a:rPr lang="en-US" sz="2000" baseline="0" dirty="0"/>
                        <a:t> (IV): 3-20min</a:t>
                      </a:r>
                    </a:p>
                    <a:p>
                      <a:pPr algn="ctr"/>
                      <a:endParaRPr lang="en-US" sz="2000" baseline="0" dirty="0"/>
                    </a:p>
                    <a:p>
                      <a:pPr algn="ctr"/>
                      <a:r>
                        <a:rPr lang="en-US" sz="2000" baseline="0" dirty="0"/>
                        <a:t>Peak (IV): 30 mins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Renal:</a:t>
                      </a:r>
                    </a:p>
                    <a:p>
                      <a:pPr algn="ctr"/>
                      <a:r>
                        <a:rPr lang="en-US" sz="2000" b="1" dirty="0"/>
                        <a:t>No</a:t>
                      </a:r>
                    </a:p>
                    <a:p>
                      <a:pPr algn="ctr"/>
                      <a:r>
                        <a:rPr lang="en-US" sz="2000" dirty="0"/>
                        <a:t>Hepatic:</a:t>
                      </a:r>
                    </a:p>
                    <a:p>
                      <a:pPr algn="ctr"/>
                      <a:r>
                        <a:rPr lang="en-US" sz="2000" b="1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Moderate (IV &gt;&gt; PO)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900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Quetiapine</a:t>
                      </a:r>
                      <a:endParaRPr lang="en-US" sz="2000" b="1" dirty="0"/>
                    </a:p>
                    <a:p>
                      <a:r>
                        <a:rPr lang="en-US" sz="2000" b="1" dirty="0"/>
                        <a:t>(PO)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50mg q12h</a:t>
                      </a:r>
                      <a:r>
                        <a:rPr lang="en-US" sz="2000" baseline="0" dirty="0"/>
                        <a:t> titrating by 50mg q12h daily based on prn usage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6-7h</a:t>
                      </a:r>
                    </a:p>
                    <a:p>
                      <a:pPr algn="ctr"/>
                      <a:r>
                        <a:rPr lang="en-US" sz="2000" dirty="0"/>
                        <a:t>Metabolite:</a:t>
                      </a:r>
                    </a:p>
                    <a:p>
                      <a:pPr algn="ctr"/>
                      <a:r>
                        <a:rPr lang="en-US" sz="2000" dirty="0"/>
                        <a:t>9-12h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Renal:</a:t>
                      </a:r>
                    </a:p>
                    <a:p>
                      <a:pPr algn="ctr"/>
                      <a:r>
                        <a:rPr lang="en-US" sz="2000" b="1" dirty="0"/>
                        <a:t>No</a:t>
                      </a:r>
                    </a:p>
                    <a:p>
                      <a:pPr algn="ctr"/>
                      <a:r>
                        <a:rPr lang="en-US" sz="2000" dirty="0"/>
                        <a:t>Hepatic:</a:t>
                      </a:r>
                    </a:p>
                    <a:p>
                      <a:pPr algn="ctr"/>
                      <a:r>
                        <a:rPr lang="en-US" sz="2000" b="1" dirty="0"/>
                        <a:t>Yes</a:t>
                      </a:r>
                      <a:r>
                        <a:rPr lang="en-US" sz="2000" dirty="0"/>
                        <a:t>,</a:t>
                      </a:r>
                      <a:r>
                        <a:rPr lang="en-US" sz="2000" baseline="0" dirty="0"/>
                        <a:t> ↓30%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Low-Moderate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3001">
                <a:tc>
                  <a:txBody>
                    <a:bodyPr/>
                    <a:lstStyle/>
                    <a:p>
                      <a:r>
                        <a:rPr lang="en-US" sz="2000" b="1" dirty="0"/>
                        <a:t>Olanzapine</a:t>
                      </a:r>
                    </a:p>
                    <a:p>
                      <a:r>
                        <a:rPr lang="en-US" sz="2000" b="1" dirty="0"/>
                        <a:t>(PO/</a:t>
                      </a:r>
                      <a:r>
                        <a:rPr lang="en-US" sz="2000" b="1" baseline="0" dirty="0"/>
                        <a:t>SL/IM)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PO: 5mg QD to BID,</a:t>
                      </a:r>
                    </a:p>
                    <a:p>
                      <a:pPr algn="ctr"/>
                      <a:r>
                        <a:rPr lang="en-US" sz="2000" dirty="0"/>
                        <a:t>IM: 5x &gt;</a:t>
                      </a:r>
                      <a:r>
                        <a:rPr lang="en-US" sz="2000" baseline="0" dirty="0"/>
                        <a:t> plasma conc. vs. IV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21-54h</a:t>
                      </a:r>
                    </a:p>
                    <a:p>
                      <a:pPr algn="ctr"/>
                      <a:r>
                        <a:rPr lang="en-US" sz="2000" dirty="0"/>
                        <a:t>~1.5</a:t>
                      </a:r>
                      <a:r>
                        <a:rPr lang="en-US" sz="2000" baseline="0" dirty="0"/>
                        <a:t>x in elderly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Renal:</a:t>
                      </a:r>
                    </a:p>
                    <a:p>
                      <a:pPr algn="ctr"/>
                      <a:r>
                        <a:rPr lang="en-US" sz="2000" b="1" dirty="0"/>
                        <a:t>No</a:t>
                      </a:r>
                    </a:p>
                    <a:p>
                      <a:pPr algn="ctr"/>
                      <a:r>
                        <a:rPr lang="en-US" sz="2000" dirty="0"/>
                        <a:t>Hepatic:</a:t>
                      </a:r>
                    </a:p>
                    <a:p>
                      <a:pPr algn="ctr"/>
                      <a:r>
                        <a:rPr lang="en-US" sz="2000" b="1" dirty="0"/>
                        <a:t>Yes</a:t>
                      </a:r>
                      <a:r>
                        <a:rPr lang="en-US" sz="2000" baseline="0" dirty="0"/>
                        <a:t> (monitor)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064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9EADEE-B350-43A1-A72D-619D5FF6C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Role for Antipsychotics in ICU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6A616-22C9-4D23-90D5-F9B1502DF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704" y="2408008"/>
            <a:ext cx="4524292" cy="41945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Acutely Uncontrolled Agitation</a:t>
            </a:r>
          </a:p>
          <a:p>
            <a:r>
              <a:rPr lang="en-US" dirty="0"/>
              <a:t>Difficult to sedate patient</a:t>
            </a:r>
          </a:p>
          <a:p>
            <a:pPr lvl="1"/>
            <a:r>
              <a:rPr lang="en-US" sz="2800" dirty="0"/>
              <a:t>Sedative antihistaminergic effect</a:t>
            </a:r>
          </a:p>
          <a:p>
            <a:pPr lvl="1"/>
            <a:r>
              <a:rPr lang="en-US" sz="2800" dirty="0"/>
              <a:t>Anxiolysis</a:t>
            </a:r>
          </a:p>
          <a:p>
            <a:pPr lvl="1"/>
            <a:r>
              <a:rPr lang="en-US" sz="2800" dirty="0"/>
              <a:t>Watch for akathisia from antidopaminergic properties</a:t>
            </a:r>
          </a:p>
          <a:p>
            <a:r>
              <a:rPr lang="en-US" dirty="0"/>
              <a:t>Insomnia</a:t>
            </a:r>
          </a:p>
        </p:txBody>
      </p:sp>
      <p:pic>
        <p:nvPicPr>
          <p:cNvPr id="7170" name="Picture 2" descr="Excited Delirium: Acute Management in the ED Setting EMRA">
            <a:extLst>
              <a:ext uri="{FF2B5EF4-FFF2-40B4-BE49-F238E27FC236}">
                <a16:creationId xmlns:a16="http://schemas.microsoft.com/office/drawing/2014/main" id="{1FADC345-A8FD-4103-820D-D21163EB7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0"/>
          <a:stretch/>
        </p:blipFill>
        <p:spPr bwMode="auto">
          <a:xfrm>
            <a:off x="6377006" y="2534823"/>
            <a:ext cx="4802404" cy="35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862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E5CBA-840E-4039-A42B-0C12176E7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618"/>
            <a:ext cx="10515600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2" descr="Image result for question mark pill">
            <a:extLst>
              <a:ext uri="{FF2B5EF4-FFF2-40B4-BE49-F238E27FC236}">
                <a16:creationId xmlns:a16="http://schemas.microsoft.com/office/drawing/2014/main" id="{981DDD30-C76A-46D5-BC8E-92E6911C3D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61" y="1198046"/>
            <a:ext cx="7454677" cy="414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F31DE1-844C-4FC3-9727-F2468371D673}"/>
              </a:ext>
            </a:extLst>
          </p:cNvPr>
          <p:cNvSpPr txBox="1"/>
          <p:nvPr/>
        </p:nvSpPr>
        <p:spPr>
          <a:xfrm>
            <a:off x="838200" y="5553412"/>
            <a:ext cx="10962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Shawn Whitehead</a:t>
            </a:r>
          </a:p>
          <a:p>
            <a:pPr algn="ctr"/>
            <a:r>
              <a:rPr lang="en-US" sz="3200" u="sng" dirty="0"/>
              <a:t>Email</a:t>
            </a:r>
            <a:r>
              <a:rPr lang="en-US" sz="3200" dirty="0"/>
              <a:t>: Swhitehead@lifespan.org</a:t>
            </a:r>
          </a:p>
        </p:txBody>
      </p:sp>
    </p:spTree>
    <p:extLst>
      <p:ext uri="{BB962C8B-B14F-4D97-AF65-F5344CB8AC3E}">
        <p14:creationId xmlns:p14="http://schemas.microsoft.com/office/powerpoint/2010/main" val="48459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FE654-712C-4926-AB1B-60F7AB642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/>
              <a:t>Factors causing decreased clearance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C671-B2E7-4E06-AD0A-EE8B8CED4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2" y="2314807"/>
            <a:ext cx="6586489" cy="44196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dirty="0"/>
              <a:t> patient weight </a:t>
            </a:r>
            <a:endParaRPr lang="en-US" b="1" u="sng" dirty="0">
              <a:sym typeface="Wingdings" panose="05000000000000000000" pitchFamily="2" charset="2"/>
            </a:endParaRPr>
          </a:p>
          <a:p>
            <a:pPr lvl="1"/>
            <a:r>
              <a:rPr lang="en-US" b="1" u="sng" dirty="0">
                <a:sym typeface="Wingdings" panose="05000000000000000000" pitchFamily="2" charset="2"/>
              </a:rPr>
              <a:t>After 1 day </a:t>
            </a:r>
            <a:r>
              <a:rPr lang="en-US" dirty="0">
                <a:sym typeface="Wingdings" panose="05000000000000000000" pitchFamily="2" charset="2"/>
              </a:rPr>
              <a:t>of 100 mcg/</a:t>
            </a:r>
            <a:r>
              <a:rPr lang="en-US" dirty="0" err="1">
                <a:sym typeface="Wingdings" panose="05000000000000000000" pitchFamily="2" charset="2"/>
              </a:rPr>
              <a:t>hr</a:t>
            </a:r>
            <a:r>
              <a:rPr lang="en-US" dirty="0">
                <a:sym typeface="Wingdings" panose="05000000000000000000" pitchFamily="2" charset="2"/>
              </a:rPr>
              <a:t>: </a:t>
            </a:r>
          </a:p>
          <a:p>
            <a:pPr lvl="2"/>
            <a:r>
              <a:rPr lang="en-US" sz="2400" dirty="0">
                <a:sym typeface="Wingdings" panose="05000000000000000000" pitchFamily="2" charset="2"/>
              </a:rPr>
              <a:t>Plasma concentrations 50% higher in patients at 10% percentile of weight vs. 90% percentile</a:t>
            </a:r>
          </a:p>
          <a:p>
            <a:r>
              <a:rPr lang="en-US" dirty="0">
                <a:sym typeface="Wingdings" panose="05000000000000000000" pitchFamily="2" charset="2"/>
              </a:rPr>
              <a:t>History of severe liver disease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Extensively hepatically metabolized with high hepatic extraction ratio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CHF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reduction in hepatic blood flow  ↓ metabolism</a:t>
            </a:r>
          </a:p>
          <a:p>
            <a:endParaRPr lang="en-US" sz="2400" dirty="0"/>
          </a:p>
        </p:txBody>
      </p:sp>
      <p:pic>
        <p:nvPicPr>
          <p:cNvPr id="2050" name="Picture 2" descr="Fentanyl. JETem 2019 - JETem">
            <a:extLst>
              <a:ext uri="{FF2B5EF4-FFF2-40B4-BE49-F238E27FC236}">
                <a16:creationId xmlns:a16="http://schemas.microsoft.com/office/drawing/2014/main" id="{9ECCFCD4-CB81-4AD9-84DA-B8D1846E5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6" r="27634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DDE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2F37E4D-C113-4354-94D9-9DFD2BB11469}"/>
              </a:ext>
            </a:extLst>
          </p:cNvPr>
          <p:cNvSpPr txBox="1"/>
          <p:nvPr/>
        </p:nvSpPr>
        <p:spPr>
          <a:xfrm>
            <a:off x="198783" y="6410739"/>
            <a:ext cx="654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Crit Care Med 2016; 44:64–72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72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DDEF810-FBAE-4C80-B905-316331395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6">
            <a:extLst>
              <a:ext uri="{FF2B5EF4-FFF2-40B4-BE49-F238E27FC236}">
                <a16:creationId xmlns:a16="http://schemas.microsoft.com/office/drawing/2014/main" id="{FD8C7A0F-D774-4978-AA9C-7E703C2F4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344168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7">
            <a:extLst>
              <a:ext uri="{FF2B5EF4-FFF2-40B4-BE49-F238E27FC236}">
                <a16:creationId xmlns:a16="http://schemas.microsoft.com/office/drawing/2014/main" id="{61C7310A-3A42-4F75-8058-7F39E52B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344168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D88313-56C7-45D8-8D97-2F5CCBF99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1544897" cy="1179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5B03E-DA81-43E2-90A4-FF391CF9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88894"/>
            <a:ext cx="10306520" cy="88073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Choosing an Opioid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91AAF9-9D34-49E7-BBC0-31FC09B397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2006408"/>
              </p:ext>
            </p:extLst>
          </p:nvPr>
        </p:nvGraphicFramePr>
        <p:xfrm>
          <a:off x="1047280" y="2017386"/>
          <a:ext cx="10095789" cy="4638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980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37"/>
            <a:ext cx="10515600" cy="1325563"/>
          </a:xfrm>
        </p:spPr>
        <p:txBody>
          <a:bodyPr/>
          <a:lstStyle/>
          <a:p>
            <a:r>
              <a:rPr lang="en-US" dirty="0"/>
              <a:t>Equivalent Analgesic Dosing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818791"/>
              </p:ext>
            </p:extLst>
          </p:nvPr>
        </p:nvGraphicFramePr>
        <p:xfrm>
          <a:off x="2305878" y="1311965"/>
          <a:ext cx="7176051" cy="390571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92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2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Opioid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Codeine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Fentanyl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 mg (100 mcg)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Hydrocodone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Hydromorphone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7.5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Methadone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Ask your</a:t>
                      </a:r>
                      <a:r>
                        <a:rPr lang="en-US" i="1" baseline="0" dirty="0"/>
                        <a:t> Pharmacist</a:t>
                      </a:r>
                      <a:endParaRPr lang="en-US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Morphine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Oxycodone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76130" y="5513671"/>
            <a:ext cx="9839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Tolerance to one opioid does not mean tolerance to all opioids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When converting from one to another, decrease dose ~25-50%</a:t>
            </a:r>
          </a:p>
        </p:txBody>
      </p:sp>
    </p:spTree>
    <p:extLst>
      <p:ext uri="{BB962C8B-B14F-4D97-AF65-F5344CB8AC3E}">
        <p14:creationId xmlns:p14="http://schemas.microsoft.com/office/powerpoint/2010/main" val="2051797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Benzodiazepines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/>
              <a:t>Anxiolytic, amnestic, sedating, hypnotic, and anticonvulsant effects</a:t>
            </a:r>
            <a:endParaRPr lang="en-US" altLang="en-US" sz="2400" dirty="0"/>
          </a:p>
          <a:p>
            <a:pPr eaLnBrk="1" hangingPunct="1"/>
            <a:r>
              <a:rPr lang="en-US" altLang="en-US" dirty="0"/>
              <a:t>Midazolam and diazepam are lipid soluble</a:t>
            </a:r>
          </a:p>
          <a:p>
            <a:pPr lvl="1" eaLnBrk="1" hangingPunct="1"/>
            <a:r>
              <a:rPr lang="en-US" altLang="en-US" dirty="0"/>
              <a:t>↑ onset of sedation</a:t>
            </a:r>
          </a:p>
          <a:p>
            <a:pPr lvl="1" eaLnBrk="1" hangingPunct="1"/>
            <a:r>
              <a:rPr lang="en-US" altLang="en-US" dirty="0"/>
              <a:t>Larger volume of distribution</a:t>
            </a:r>
          </a:p>
          <a:p>
            <a:r>
              <a:rPr lang="en-US" altLang="en-US" dirty="0"/>
              <a:t>Lorazepam is more hydrophilic</a:t>
            </a:r>
          </a:p>
          <a:p>
            <a:pPr marL="171450" indent="-171450">
              <a:defRPr/>
            </a:pPr>
            <a:r>
              <a:rPr lang="en-US" dirty="0"/>
              <a:t>Potency</a:t>
            </a:r>
          </a:p>
          <a:p>
            <a:pPr marL="628650" lvl="1" indent="-171450">
              <a:defRPr/>
            </a:pPr>
            <a:r>
              <a:rPr lang="en-US" dirty="0"/>
              <a:t>Lorazepam &gt; Midazolam &gt; Diazepam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4069" y="228938"/>
            <a:ext cx="4649820" cy="633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17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altLang="en-US" sz="4100"/>
              <a:t>Midazolam</a:t>
            </a:r>
            <a:br>
              <a:rPr lang="en-US" altLang="en-US" sz="4100"/>
            </a:br>
            <a:endParaRPr lang="en-US" sz="4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0" y="2347938"/>
            <a:ext cx="6586489" cy="4210878"/>
          </a:xfrm>
        </p:spPr>
        <p:txBody>
          <a:bodyPr>
            <a:normAutofit fontScale="92500"/>
          </a:bodyPr>
          <a:lstStyle/>
          <a:p>
            <a:r>
              <a:rPr lang="en-US" altLang="en-US" sz="2400" dirty="0"/>
              <a:t>Lipophilic</a:t>
            </a:r>
          </a:p>
          <a:p>
            <a:r>
              <a:rPr lang="en-US" altLang="en-US" sz="2400" dirty="0"/>
              <a:t>Bioavailability</a:t>
            </a:r>
          </a:p>
          <a:p>
            <a:pPr lvl="1"/>
            <a:r>
              <a:rPr lang="en-US" altLang="en-US" dirty="0"/>
              <a:t>Intranasal: 60%</a:t>
            </a:r>
          </a:p>
          <a:p>
            <a:pPr lvl="1"/>
            <a:r>
              <a:rPr lang="en-US" altLang="en-US" dirty="0"/>
              <a:t>Rectal: 50%</a:t>
            </a:r>
          </a:p>
          <a:p>
            <a:r>
              <a:rPr lang="en-US" altLang="en-US" sz="2400" dirty="0"/>
              <a:t>97% protein bound (mostly albumin)</a:t>
            </a:r>
          </a:p>
          <a:p>
            <a:r>
              <a:rPr lang="en-US" altLang="en-US" sz="2400" dirty="0"/>
              <a:t>Extensively metabolized by CYP3A4 to 3 metabolites (1 active)</a:t>
            </a:r>
          </a:p>
          <a:p>
            <a:pPr lvl="1"/>
            <a:r>
              <a:rPr lang="en-US" altLang="en-US" dirty="0"/>
              <a:t>Active metabolite: </a:t>
            </a:r>
            <a:r>
              <a:rPr lang="el-GR" altLang="en-US" dirty="0"/>
              <a:t>α</a:t>
            </a:r>
            <a:r>
              <a:rPr lang="en-US" altLang="en-US" dirty="0"/>
              <a:t>1–hydroxy-midazolam </a:t>
            </a:r>
          </a:p>
          <a:p>
            <a:pPr lvl="2"/>
            <a:r>
              <a:rPr lang="en-US" altLang="en-US" sz="2400" dirty="0"/>
              <a:t>80% potency of midazolam</a:t>
            </a:r>
          </a:p>
          <a:p>
            <a:pPr lvl="2"/>
            <a:r>
              <a:rPr lang="en-US" altLang="en-US" sz="2400" dirty="0"/>
              <a:t>T</a:t>
            </a:r>
            <a:r>
              <a:rPr lang="en-US" altLang="en-US" sz="2400" baseline="-25000" dirty="0"/>
              <a:t>1/2</a:t>
            </a:r>
            <a:r>
              <a:rPr lang="en-US" altLang="en-US" sz="2400" dirty="0"/>
              <a:t>: 1 hour in normal renal function</a:t>
            </a:r>
          </a:p>
          <a:p>
            <a:pPr lvl="2"/>
            <a:r>
              <a:rPr lang="en-US" altLang="en-US" sz="2400" dirty="0"/>
              <a:t>Renally cleared after glucuronidation in liver</a:t>
            </a:r>
          </a:p>
        </p:txBody>
      </p:sp>
      <p:pic>
        <p:nvPicPr>
          <p:cNvPr id="3074" name="Picture 2" descr="00641605910 - Henry Schein Medical">
            <a:extLst>
              <a:ext uri="{FF2B5EF4-FFF2-40B4-BE49-F238E27FC236}">
                <a16:creationId xmlns:a16="http://schemas.microsoft.com/office/drawing/2014/main" id="{EFCCAFF8-29B3-48F1-B6D4-0CD7F9F7E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r="1594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A8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365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41B09-B21C-400D-AF14-80D39B42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647"/>
            <a:ext cx="10515600" cy="1325563"/>
          </a:xfrm>
        </p:spPr>
        <p:txBody>
          <a:bodyPr/>
          <a:lstStyle/>
          <a:p>
            <a:r>
              <a:rPr lang="en-US" dirty="0"/>
              <a:t>Midazolam half-life variability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A69F0-36B6-42DA-AFC6-E2F851412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210"/>
            <a:ext cx="10515600" cy="4802187"/>
          </a:xfrm>
        </p:spPr>
        <p:txBody>
          <a:bodyPr>
            <a:normAutofit/>
          </a:bodyPr>
          <a:lstStyle/>
          <a:p>
            <a:r>
              <a:rPr lang="en-US" altLang="en-US" dirty="0"/>
              <a:t>Half life prolonged in:</a:t>
            </a:r>
          </a:p>
          <a:p>
            <a:pPr lvl="1"/>
            <a:r>
              <a:rPr lang="en-US" altLang="en-US" dirty="0"/>
              <a:t>Hepatic dysfunction</a:t>
            </a:r>
          </a:p>
          <a:p>
            <a:pPr lvl="2"/>
            <a:r>
              <a:rPr lang="en-US" altLang="en-US" dirty="0"/>
              <a:t>Intermediate to high extraction drug during hepatic metabolism</a:t>
            </a:r>
          </a:p>
          <a:p>
            <a:pPr lvl="2"/>
            <a:r>
              <a:rPr lang="en-US" altLang="en-US" dirty="0"/>
              <a:t>Any factor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altLang="en-US" dirty="0"/>
              <a:t> hepatic blood flow </a:t>
            </a:r>
            <a:r>
              <a:rPr lang="en-US" altLang="en-US" dirty="0">
                <a:sym typeface="Wingdings" panose="05000000000000000000" pitchFamily="2" charset="2"/>
              </a:rPr>
              <a:t> prolonged T</a:t>
            </a:r>
            <a:r>
              <a:rPr lang="en-US" altLang="en-US" baseline="-25000" dirty="0">
                <a:sym typeface="Wingdings" panose="05000000000000000000" pitchFamily="2" charset="2"/>
              </a:rPr>
              <a:t>1/2</a:t>
            </a:r>
            <a:endParaRPr lang="en-US" altLang="en-US" baseline="-25000" dirty="0"/>
          </a:p>
          <a:p>
            <a:pPr lvl="1"/>
            <a:r>
              <a:rPr lang="en-US" altLang="en-US" dirty="0"/>
              <a:t>Obesity</a:t>
            </a:r>
          </a:p>
          <a:p>
            <a:pPr lvl="2"/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Depot formation in the peripheral tissue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↑ adipose tissue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accumulation of drug and metabolite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en-US" dirty="0"/>
              <a:t>Elderly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↑↑ </a:t>
            </a:r>
            <a:r>
              <a:rPr lang="en-US" altLang="en-US" dirty="0"/>
              <a:t>Inflammation</a:t>
            </a:r>
          </a:p>
          <a:p>
            <a:pPr lvl="2"/>
            <a:r>
              <a:rPr lang="en-US" altLang="en-US" dirty="0"/>
              <a:t>CRP ≥ 300 mg/L </a:t>
            </a:r>
            <a:r>
              <a:rPr lang="en-US" altLang="en-US" dirty="0">
                <a:sym typeface="Wingdings" panose="05000000000000000000" pitchFamily="2" charset="2"/>
              </a:rPr>
              <a:t> 65% lower clearance compared to CRP of 10 mg/L</a:t>
            </a:r>
            <a:endParaRPr lang="en-US" altLang="en-US" dirty="0"/>
          </a:p>
          <a:p>
            <a:r>
              <a:rPr lang="en-US" altLang="en-US" dirty="0"/>
              <a:t>Critically ill patients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/>
              <a:t>extremely variable T</a:t>
            </a:r>
            <a:r>
              <a:rPr lang="en-US" altLang="en-US" baseline="-25000" dirty="0"/>
              <a:t>1/2</a:t>
            </a:r>
            <a:r>
              <a:rPr lang="en-US" altLang="en-US" dirty="0"/>
              <a:t>: </a:t>
            </a:r>
            <a:r>
              <a:rPr lang="en-US" altLang="en-US" u="sng" dirty="0"/>
              <a:t>2.2 – 35.5 hours</a:t>
            </a:r>
          </a:p>
        </p:txBody>
      </p:sp>
    </p:spTree>
    <p:extLst>
      <p:ext uri="{BB962C8B-B14F-4D97-AF65-F5344CB8AC3E}">
        <p14:creationId xmlns:p14="http://schemas.microsoft.com/office/powerpoint/2010/main" val="59767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4800"/>
              <a:t>Lorazepam </a:t>
            </a:r>
            <a:endParaRPr lang="en-US" sz="4800"/>
          </a:p>
        </p:txBody>
      </p:sp>
      <p:pic>
        <p:nvPicPr>
          <p:cNvPr id="5122" name="Picture 2" descr="Lorazepam oral concentrate 2mg ml — credit card">
            <a:extLst>
              <a:ext uri="{FF2B5EF4-FFF2-40B4-BE49-F238E27FC236}">
                <a16:creationId xmlns:a16="http://schemas.microsoft.com/office/drawing/2014/main" id="{EEEF4ACA-D58D-40FB-8E2C-5DE3C873E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7" r="16554"/>
          <a:stretch/>
        </p:blipFill>
        <p:spPr bwMode="auto">
          <a:xfrm>
            <a:off x="799188" y="1904281"/>
            <a:ext cx="3374810" cy="42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948" y="1608916"/>
            <a:ext cx="7300888" cy="486341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400" dirty="0"/>
              <a:t>Dose Adjustment: Renal &amp; </a:t>
            </a:r>
            <a:r>
              <a:rPr lang="en-US" altLang="en-US" sz="2400" b="1" dirty="0"/>
              <a:t>Hepatic</a:t>
            </a:r>
            <a:r>
              <a:rPr lang="en-US" altLang="en-US" sz="2400" dirty="0"/>
              <a:t> dysfunction</a:t>
            </a:r>
          </a:p>
          <a:p>
            <a:r>
              <a:rPr lang="en-US" sz="2400" dirty="0"/>
              <a:t>Rapidly hepatically conjugated to lorazepam glucuronide (inactive)</a:t>
            </a:r>
          </a:p>
          <a:p>
            <a:r>
              <a:rPr lang="en-US" altLang="en-US" sz="2400" dirty="0"/>
              <a:t>Hydrophilic</a:t>
            </a:r>
          </a:p>
          <a:p>
            <a:pPr lvl="1"/>
            <a:r>
              <a:rPr lang="en-US" altLang="en-US" dirty="0"/>
              <a:t>Onset of action: </a:t>
            </a:r>
          </a:p>
          <a:p>
            <a:pPr lvl="2"/>
            <a:r>
              <a:rPr lang="en-US" altLang="en-US" sz="2400" u="sng" dirty="0"/>
              <a:t>IV</a:t>
            </a:r>
            <a:r>
              <a:rPr lang="en-US" altLang="en-US" sz="2400" dirty="0"/>
              <a:t>: 15 – 20 minutes</a:t>
            </a:r>
          </a:p>
          <a:p>
            <a:pPr lvl="2"/>
            <a:r>
              <a:rPr lang="en-US" altLang="en-US" sz="2400" u="sng" dirty="0"/>
              <a:t>Oral</a:t>
            </a:r>
            <a:r>
              <a:rPr lang="en-US" altLang="en-US" sz="2400" dirty="0"/>
              <a:t>: 20 – 30 minutes</a:t>
            </a:r>
          </a:p>
          <a:p>
            <a:r>
              <a:rPr lang="en-US" altLang="en-US" sz="2400" u="sng" dirty="0"/>
              <a:t>T</a:t>
            </a:r>
            <a:r>
              <a:rPr lang="en-US" altLang="en-US" sz="2400" u="sng" baseline="-25000" dirty="0"/>
              <a:t>1/2</a:t>
            </a:r>
            <a:r>
              <a:rPr lang="en-US" altLang="en-US" sz="2400" dirty="0"/>
              <a:t>: 8 – 15 hours</a:t>
            </a:r>
            <a:endParaRPr lang="en-US" altLang="en-US" sz="2400" baseline="-25000" dirty="0"/>
          </a:p>
          <a:p>
            <a:r>
              <a:rPr lang="en-US" altLang="en-US" sz="2400" dirty="0"/>
              <a:t>Bioavailability: 90%</a:t>
            </a:r>
          </a:p>
          <a:p>
            <a:r>
              <a:rPr lang="en-US" altLang="en-US" sz="2400" dirty="0"/>
              <a:t>Propylene glycol toxicity </a:t>
            </a:r>
          </a:p>
          <a:p>
            <a:pPr lvl="1"/>
            <a:r>
              <a:rPr lang="en-US" altLang="en-US" dirty="0"/>
              <a:t>Metabolic acidosis and AKI</a:t>
            </a:r>
          </a:p>
          <a:p>
            <a:pPr lvl="1"/>
            <a:r>
              <a:rPr lang="en-US" altLang="en-US" dirty="0"/>
              <a:t>Total daily IV doses as low as: 1mg/kg</a:t>
            </a:r>
          </a:p>
          <a:p>
            <a:pPr lvl="2"/>
            <a:r>
              <a:rPr lang="en-US" altLang="en-US" sz="2400" dirty="0"/>
              <a:t>Consider monitoring osmole gap (goal: &lt;10 </a:t>
            </a:r>
            <a:r>
              <a:rPr lang="en-US" altLang="en-US" sz="2400" dirty="0" err="1"/>
              <a:t>mOsm</a:t>
            </a:r>
            <a:r>
              <a:rPr lang="en-US" altLang="en-US" sz="2400" dirty="0"/>
              <a:t>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2821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2344</TotalTime>
  <Words>2118</Words>
  <Application>Microsoft Office PowerPoint</Application>
  <PresentationFormat>Widescreen</PresentationFormat>
  <Paragraphs>401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</vt:lpstr>
      <vt:lpstr>BlinkMacSystemFont</vt:lpstr>
      <vt:lpstr>Calibri</vt:lpstr>
      <vt:lpstr>Calibri Light</vt:lpstr>
      <vt:lpstr>Courier New</vt:lpstr>
      <vt:lpstr>Times New Roman</vt:lpstr>
      <vt:lpstr>Office Theme</vt:lpstr>
      <vt:lpstr>Pharmacokinetics of analgesics, sedatives, and antipsychotics in critically ill patients</vt:lpstr>
      <vt:lpstr>Fentanyl</vt:lpstr>
      <vt:lpstr>Factors causing decreased clearance</vt:lpstr>
      <vt:lpstr>Choosing an Opioid</vt:lpstr>
      <vt:lpstr>Equivalent Analgesic Dosing</vt:lpstr>
      <vt:lpstr>Benzodiazepines</vt:lpstr>
      <vt:lpstr>Midazolam </vt:lpstr>
      <vt:lpstr>Midazolam half-life variability</vt:lpstr>
      <vt:lpstr>Lorazepam </vt:lpstr>
      <vt:lpstr>Diazepam </vt:lpstr>
      <vt:lpstr>Propofol</vt:lpstr>
      <vt:lpstr>Propofol</vt:lpstr>
      <vt:lpstr>Propofol Infusion Syndrome (PRIS)</vt:lpstr>
      <vt:lpstr>Dexmedetomidine</vt:lpstr>
      <vt:lpstr>Dexmedetomidine</vt:lpstr>
      <vt:lpstr>Sedative Properties </vt:lpstr>
      <vt:lpstr>PowerPoint Presentation</vt:lpstr>
      <vt:lpstr>Non-Benzodiazepine Sedation</vt:lpstr>
      <vt:lpstr>PowerPoint Presentation</vt:lpstr>
      <vt:lpstr>Treatment of delirium</vt:lpstr>
      <vt:lpstr>Antipsychotic receptor antagonism</vt:lpstr>
      <vt:lpstr>Antipsychotics</vt:lpstr>
      <vt:lpstr>PowerPoint Presentation</vt:lpstr>
      <vt:lpstr>Role for Antipsychotics in ICU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Whitehead, Shawn</dc:creator>
  <cp:lastModifiedBy>Whitehead, Shawn</cp:lastModifiedBy>
  <cp:revision>36</cp:revision>
  <dcterms:created xsi:type="dcterms:W3CDTF">2022-03-09T17:58:12Z</dcterms:created>
  <dcterms:modified xsi:type="dcterms:W3CDTF">2022-03-11T12:06:13Z</dcterms:modified>
</cp:coreProperties>
</file>